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56" r:id="rId5"/>
    <p:sldMasterId id="2147484177" r:id="rId6"/>
    <p:sldMasterId id="2147484193" r:id="rId7"/>
    <p:sldMasterId id="2147484208" r:id="rId8"/>
    <p:sldMasterId id="2147484242" r:id="rId9"/>
    <p:sldMasterId id="2147484277" r:id="rId10"/>
    <p:sldMasterId id="2147484312" r:id="rId11"/>
    <p:sldMasterId id="2147484340" r:id="rId12"/>
    <p:sldMasterId id="2147484352" r:id="rId13"/>
    <p:sldMasterId id="2147484363" r:id="rId14"/>
    <p:sldMasterId id="2147484374" r:id="rId15"/>
    <p:sldMasterId id="2147484403" r:id="rId16"/>
    <p:sldMasterId id="2147484431" r:id="rId17"/>
  </p:sldMasterIdLst>
  <p:notesMasterIdLst>
    <p:notesMasterId r:id="rId52"/>
  </p:notesMasterIdLst>
  <p:handoutMasterIdLst>
    <p:handoutMasterId r:id="rId53"/>
  </p:handoutMasterIdLst>
  <p:sldIdLst>
    <p:sldId id="327" r:id="rId18"/>
    <p:sldId id="331" r:id="rId19"/>
    <p:sldId id="367" r:id="rId20"/>
    <p:sldId id="371" r:id="rId21"/>
    <p:sldId id="332" r:id="rId22"/>
    <p:sldId id="294" r:id="rId23"/>
    <p:sldId id="295" r:id="rId24"/>
    <p:sldId id="326" r:id="rId25"/>
    <p:sldId id="333" r:id="rId26"/>
    <p:sldId id="336" r:id="rId27"/>
    <p:sldId id="268" r:id="rId28"/>
    <p:sldId id="355" r:id="rId29"/>
    <p:sldId id="375" r:id="rId30"/>
    <p:sldId id="376" r:id="rId31"/>
    <p:sldId id="380" r:id="rId32"/>
    <p:sldId id="377" r:id="rId33"/>
    <p:sldId id="381" r:id="rId34"/>
    <p:sldId id="378" r:id="rId35"/>
    <p:sldId id="382" r:id="rId36"/>
    <p:sldId id="379" r:id="rId37"/>
    <p:sldId id="337" r:id="rId38"/>
    <p:sldId id="338" r:id="rId39"/>
    <p:sldId id="383" r:id="rId40"/>
    <p:sldId id="384" r:id="rId41"/>
    <p:sldId id="385" r:id="rId42"/>
    <p:sldId id="386" r:id="rId43"/>
    <p:sldId id="339" r:id="rId44"/>
    <p:sldId id="374" r:id="rId45"/>
    <p:sldId id="285" r:id="rId46"/>
    <p:sldId id="368" r:id="rId47"/>
    <p:sldId id="390" r:id="rId48"/>
    <p:sldId id="387" r:id="rId49"/>
    <p:sldId id="388" r:id="rId50"/>
    <p:sldId id="389" r:id="rId51"/>
  </p:sldIdLst>
  <p:sldSz cx="12436475" cy="6994525"/>
  <p:notesSz cx="6858000" cy="9144000"/>
  <p:defaultTextStyle>
    <a:defPPr>
      <a:defRPr lang="en-US"/>
    </a:defPPr>
    <a:lvl1pPr marL="0" algn="l" defTabSz="932651" rtl="0" eaLnBrk="1" latinLnBrk="0" hangingPunct="1">
      <a:defRPr sz="1836" kern="1200">
        <a:solidFill>
          <a:schemeClr val="tx1"/>
        </a:solidFill>
        <a:latin typeface="+mn-lt"/>
        <a:ea typeface="+mn-ea"/>
        <a:cs typeface="+mn-cs"/>
      </a:defRPr>
    </a:lvl1pPr>
    <a:lvl2pPr marL="466325" algn="l" defTabSz="932651" rtl="0" eaLnBrk="1" latinLnBrk="0" hangingPunct="1">
      <a:defRPr sz="1836" kern="1200">
        <a:solidFill>
          <a:schemeClr val="tx1"/>
        </a:solidFill>
        <a:latin typeface="+mn-lt"/>
        <a:ea typeface="+mn-ea"/>
        <a:cs typeface="+mn-cs"/>
      </a:defRPr>
    </a:lvl2pPr>
    <a:lvl3pPr marL="932651" algn="l" defTabSz="932651" rtl="0" eaLnBrk="1" latinLnBrk="0" hangingPunct="1">
      <a:defRPr sz="1836" kern="1200">
        <a:solidFill>
          <a:schemeClr val="tx1"/>
        </a:solidFill>
        <a:latin typeface="+mn-lt"/>
        <a:ea typeface="+mn-ea"/>
        <a:cs typeface="+mn-cs"/>
      </a:defRPr>
    </a:lvl3pPr>
    <a:lvl4pPr marL="1398976" algn="l" defTabSz="932651" rtl="0" eaLnBrk="1" latinLnBrk="0" hangingPunct="1">
      <a:defRPr sz="1836" kern="1200">
        <a:solidFill>
          <a:schemeClr val="tx1"/>
        </a:solidFill>
        <a:latin typeface="+mn-lt"/>
        <a:ea typeface="+mn-ea"/>
        <a:cs typeface="+mn-cs"/>
      </a:defRPr>
    </a:lvl4pPr>
    <a:lvl5pPr marL="1865301" algn="l" defTabSz="932651" rtl="0" eaLnBrk="1" latinLnBrk="0" hangingPunct="1">
      <a:defRPr sz="1836" kern="1200">
        <a:solidFill>
          <a:schemeClr val="tx1"/>
        </a:solidFill>
        <a:latin typeface="+mn-lt"/>
        <a:ea typeface="+mn-ea"/>
        <a:cs typeface="+mn-cs"/>
      </a:defRPr>
    </a:lvl5pPr>
    <a:lvl6pPr marL="2331627" algn="l" defTabSz="932651" rtl="0" eaLnBrk="1" latinLnBrk="0" hangingPunct="1">
      <a:defRPr sz="1836" kern="1200">
        <a:solidFill>
          <a:schemeClr val="tx1"/>
        </a:solidFill>
        <a:latin typeface="+mn-lt"/>
        <a:ea typeface="+mn-ea"/>
        <a:cs typeface="+mn-cs"/>
      </a:defRPr>
    </a:lvl6pPr>
    <a:lvl7pPr marL="2797952" algn="l" defTabSz="932651" rtl="0" eaLnBrk="1" latinLnBrk="0" hangingPunct="1">
      <a:defRPr sz="1836" kern="1200">
        <a:solidFill>
          <a:schemeClr val="tx1"/>
        </a:solidFill>
        <a:latin typeface="+mn-lt"/>
        <a:ea typeface="+mn-ea"/>
        <a:cs typeface="+mn-cs"/>
      </a:defRPr>
    </a:lvl7pPr>
    <a:lvl8pPr marL="3264277" algn="l" defTabSz="932651" rtl="0" eaLnBrk="1" latinLnBrk="0" hangingPunct="1">
      <a:defRPr sz="1836" kern="1200">
        <a:solidFill>
          <a:schemeClr val="tx1"/>
        </a:solidFill>
        <a:latin typeface="+mn-lt"/>
        <a:ea typeface="+mn-ea"/>
        <a:cs typeface="+mn-cs"/>
      </a:defRPr>
    </a:lvl8pPr>
    <a:lvl9pPr marL="3730604" algn="l" defTabSz="932651"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CF2"/>
    <a:srgbClr val="0072C6"/>
    <a:srgbClr val="2D82FF"/>
    <a:srgbClr val="D2D2D2"/>
    <a:srgbClr val="A0A0A0"/>
    <a:srgbClr val="68217A"/>
    <a:srgbClr val="EB3C00"/>
    <a:srgbClr val="0088EE"/>
    <a:srgbClr val="004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6" autoAdjust="0"/>
    <p:restoredTop sz="77955" autoAdjust="0"/>
  </p:normalViewPr>
  <p:slideViewPr>
    <p:cSldViewPr snapToGrid="0">
      <p:cViewPr varScale="1">
        <p:scale>
          <a:sx n="68" d="100"/>
          <a:sy n="68" d="100"/>
        </p:scale>
        <p:origin x="595" y="53"/>
      </p:cViewPr>
      <p:guideLst/>
    </p:cSldViewPr>
  </p:slideViewPr>
  <p:outlineViewPr>
    <p:cViewPr>
      <p:scale>
        <a:sx n="33" d="100"/>
        <a:sy n="33" d="100"/>
      </p:scale>
      <p:origin x="0" y="-22661"/>
    </p:cViewPr>
  </p:outlin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12/21/2015</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12/21/2015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651" rtl="0" eaLnBrk="1" latinLnBrk="0" hangingPunct="1">
      <a:lnSpc>
        <a:spcPct val="90000"/>
      </a:lnSpc>
      <a:spcAft>
        <a:spcPts val="340"/>
      </a:spcAft>
      <a:defRPr sz="918" kern="1200">
        <a:solidFill>
          <a:schemeClr val="tx1"/>
        </a:solidFill>
        <a:latin typeface="Segoe UI Light" pitchFamily="34" charset="0"/>
        <a:ea typeface="+mn-ea"/>
        <a:cs typeface="+mn-cs"/>
      </a:defRPr>
    </a:lvl1pPr>
    <a:lvl2pPr marL="217240" indent="-107945"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2pPr>
    <a:lvl3pPr marL="334632"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3pPr>
    <a:lvl4pPr marL="492502" indent="-149774"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4pPr>
    <a:lvl5pPr marL="627435" indent="-117391" algn="l" defTabSz="932651" rtl="0" eaLnBrk="1" latinLnBrk="0" hangingPunct="1">
      <a:lnSpc>
        <a:spcPct val="90000"/>
      </a:lnSpc>
      <a:spcAft>
        <a:spcPts val="340"/>
      </a:spcAft>
      <a:buFont typeface="Arial" pitchFamily="34" charset="0"/>
      <a:buChar char="•"/>
      <a:defRPr sz="918" kern="1200">
        <a:solidFill>
          <a:schemeClr val="tx1"/>
        </a:solidFill>
        <a:latin typeface="Segoe UI Light" pitchFamily="34" charset="0"/>
        <a:ea typeface="+mn-ea"/>
        <a:cs typeface="+mn-cs"/>
      </a:defRPr>
    </a:lvl5pPr>
    <a:lvl6pPr marL="2331627" algn="l" defTabSz="932651" rtl="0" eaLnBrk="1" latinLnBrk="0" hangingPunct="1">
      <a:defRPr sz="1224" kern="1200">
        <a:solidFill>
          <a:schemeClr val="tx1"/>
        </a:solidFill>
        <a:latin typeface="+mn-lt"/>
        <a:ea typeface="+mn-ea"/>
        <a:cs typeface="+mn-cs"/>
      </a:defRPr>
    </a:lvl6pPr>
    <a:lvl7pPr marL="2797952" algn="l" defTabSz="932651" rtl="0" eaLnBrk="1" latinLnBrk="0" hangingPunct="1">
      <a:defRPr sz="1224" kern="1200">
        <a:solidFill>
          <a:schemeClr val="tx1"/>
        </a:solidFill>
        <a:latin typeface="+mn-lt"/>
        <a:ea typeface="+mn-ea"/>
        <a:cs typeface="+mn-cs"/>
      </a:defRPr>
    </a:lvl7pPr>
    <a:lvl8pPr marL="3264277" algn="l" defTabSz="932651" rtl="0" eaLnBrk="1" latinLnBrk="0" hangingPunct="1">
      <a:defRPr sz="1224" kern="1200">
        <a:solidFill>
          <a:schemeClr val="tx1"/>
        </a:solidFill>
        <a:latin typeface="+mn-lt"/>
        <a:ea typeface="+mn-ea"/>
        <a:cs typeface="+mn-cs"/>
      </a:defRPr>
    </a:lvl8pPr>
    <a:lvl9pPr marL="3730604" algn="l" defTabSz="932651"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08280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14</a:t>
            </a:fld>
            <a:endParaRPr lang="en-US"/>
          </a:p>
        </p:txBody>
      </p:sp>
    </p:spTree>
    <p:extLst>
      <p:ext uri="{BB962C8B-B14F-4D97-AF65-F5344CB8AC3E}">
        <p14:creationId xmlns:p14="http://schemas.microsoft.com/office/powerpoint/2010/main" val="226903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16</a:t>
            </a:fld>
            <a:endParaRPr lang="en-US"/>
          </a:p>
        </p:txBody>
      </p:sp>
    </p:spTree>
    <p:extLst>
      <p:ext uri="{BB962C8B-B14F-4D97-AF65-F5344CB8AC3E}">
        <p14:creationId xmlns:p14="http://schemas.microsoft.com/office/powerpoint/2010/main" val="4276749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18</a:t>
            </a:fld>
            <a:endParaRPr lang="en-US"/>
          </a:p>
        </p:txBody>
      </p:sp>
    </p:spTree>
    <p:extLst>
      <p:ext uri="{BB962C8B-B14F-4D97-AF65-F5344CB8AC3E}">
        <p14:creationId xmlns:p14="http://schemas.microsoft.com/office/powerpoint/2010/main" val="1535468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20</a:t>
            </a:fld>
            <a:endParaRPr lang="en-US"/>
          </a:p>
        </p:txBody>
      </p:sp>
    </p:spTree>
    <p:extLst>
      <p:ext uri="{BB962C8B-B14F-4D97-AF65-F5344CB8AC3E}">
        <p14:creationId xmlns:p14="http://schemas.microsoft.com/office/powerpoint/2010/main" val="424912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Poll</a:t>
            </a:r>
            <a:r>
              <a:rPr lang="en-US" baseline="0" dirty="0" smtClean="0"/>
              <a:t> Everywhere from PPTX</a:t>
            </a:r>
          </a:p>
          <a:p>
            <a:r>
              <a:rPr lang="en-US" baseline="0" dirty="0" smtClean="0"/>
              <a:t>Bubbles in Excel</a:t>
            </a:r>
          </a:p>
          <a:p>
            <a:r>
              <a:rPr lang="en-US" baseline="0" dirty="0" smtClean="0"/>
              <a:t>DocuSign in Word</a:t>
            </a:r>
          </a:p>
          <a:p>
            <a:r>
              <a:rPr lang="en-US" baseline="0" dirty="0" smtClean="0"/>
              <a:t>Boomerang in Outlook</a:t>
            </a:r>
            <a:endParaRPr lang="en-US" dirty="0"/>
          </a:p>
        </p:txBody>
      </p:sp>
      <p:sp>
        <p:nvSpPr>
          <p:cNvPr id="4" name="Date Placeholder 3"/>
          <p:cNvSpPr>
            <a:spLocks noGrp="1"/>
          </p:cNvSpPr>
          <p:nvPr>
            <p:ph type="dt" idx="10"/>
          </p:nvPr>
        </p:nvSpPr>
        <p:spPr/>
        <p:txBody>
          <a:bodyPr/>
          <a:lstStyle/>
          <a:p>
            <a:fld id="{8BF37B0E-A232-4213-AA9F-04ACB4C6D3B6}" type="datetime1">
              <a:rPr lang="en-US" smtClean="0"/>
              <a:t>12/21/2015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68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23</a:t>
            </a:fld>
            <a:endParaRPr lang="en-US"/>
          </a:p>
        </p:txBody>
      </p:sp>
    </p:spTree>
    <p:extLst>
      <p:ext uri="{BB962C8B-B14F-4D97-AF65-F5344CB8AC3E}">
        <p14:creationId xmlns:p14="http://schemas.microsoft.com/office/powerpoint/2010/main" val="43974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24</a:t>
            </a:fld>
            <a:endParaRPr lang="en-US"/>
          </a:p>
        </p:txBody>
      </p:sp>
    </p:spTree>
    <p:extLst>
      <p:ext uri="{BB962C8B-B14F-4D97-AF65-F5344CB8AC3E}">
        <p14:creationId xmlns:p14="http://schemas.microsoft.com/office/powerpoint/2010/main" val="506201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25</a:t>
            </a:fld>
            <a:endParaRPr lang="en-US"/>
          </a:p>
        </p:txBody>
      </p:sp>
    </p:spTree>
    <p:extLst>
      <p:ext uri="{BB962C8B-B14F-4D97-AF65-F5344CB8AC3E}">
        <p14:creationId xmlns:p14="http://schemas.microsoft.com/office/powerpoint/2010/main" val="10123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26</a:t>
            </a:fld>
            <a:endParaRPr lang="en-US"/>
          </a:p>
        </p:txBody>
      </p:sp>
    </p:spTree>
    <p:extLst>
      <p:ext uri="{BB962C8B-B14F-4D97-AF65-F5344CB8AC3E}">
        <p14:creationId xmlns:p14="http://schemas.microsoft.com/office/powerpoint/2010/main" val="103547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u="sng" dirty="0"/>
              <a:t>ROBLE</a:t>
            </a:r>
          </a:p>
          <a:p>
            <a:pPr>
              <a:spcBef>
                <a:spcPct val="0"/>
              </a:spcBef>
            </a:pPr>
            <a:endParaRPr lang="en-US" alt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32742" rtl="0" eaLnBrk="1" fontAlgn="base" latinLnBrk="0" hangingPunct="1">
              <a:lnSpc>
                <a:spcPct val="100000"/>
              </a:lnSpc>
              <a:spcBef>
                <a:spcPct val="0"/>
              </a:spcBef>
              <a:spcAft>
                <a:spcPct val="0"/>
              </a:spcAft>
              <a:buClrTx/>
              <a:buSzTx/>
              <a:buFontTx/>
              <a:buNone/>
              <a:tabLst/>
              <a:defRPr/>
            </a:pPr>
            <a:fld id="{47AB6B09-DF38-47BF-8489-B71E7EC92085}"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32742"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4573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21934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490998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647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102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70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many of the challenges developers and site owners had in previous versions of SharePoint, Microsoft has introduced a new development option for SharePoint 2013: The SharePoint Add-in Model.</a:t>
            </a:r>
          </a:p>
          <a:p>
            <a:endParaRPr lang="en-US" baseline="0" dirty="0" smtClean="0"/>
          </a:p>
          <a:p>
            <a:r>
              <a:rPr lang="en-US" baseline="0" dirty="0" smtClean="0"/>
              <a:t>In this new model add-ins do not necessary live within SharePoint. Instead the add-in’s business logic executes within the context of the client (browser) or externally from SharePoint. This external option could be another non-SharePoint Web server or a cloud server. Add-ins are also more secure in that when they need to access SharePoint resources such as lists and libraries they must be explicitly granted permissions to do so. This is implemented using OAuth. When an add-in is created, the developer specifies which permission the add-in needs in order to function. When the add-in is installed, the user installing the add-in is prompted to accept the permission requests the add-in needs (if they deny the permissions, the add-in is not installed). Once granted permissions, the add-ins can then talk to SharePoint using the Client Side Object Model (CSOM) or using some of the new OData services in SharePoint.</a:t>
            </a:r>
          </a:p>
          <a:p>
            <a:endParaRPr lang="en-US" baseline="0" dirty="0" smtClean="0"/>
          </a:p>
          <a:p>
            <a:r>
              <a:rPr lang="en-US" baseline="0" dirty="0" smtClean="0"/>
              <a:t>Developers can build add-ins and submit them to a marketplace making it easy for customers to acquire these applications.</a:t>
            </a:r>
            <a:endParaRPr lang="en-US" dirty="0"/>
          </a:p>
        </p:txBody>
      </p:sp>
    </p:spTree>
    <p:extLst>
      <p:ext uri="{BB962C8B-B14F-4D97-AF65-F5344CB8AC3E}">
        <p14:creationId xmlns:p14="http://schemas.microsoft.com/office/powerpoint/2010/main" val="42866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dirty="0" smtClean="0">
                <a:latin typeface="Segoe UI Light" pitchFamily="34" charset="0"/>
              </a:rPr>
              <a:t>It’s worth spending some time taking</a:t>
            </a:r>
            <a:r>
              <a:rPr lang="en-US" sz="900" baseline="0" dirty="0" smtClean="0">
                <a:latin typeface="Segoe UI Light" pitchFamily="34" charset="0"/>
              </a:rPr>
              <a:t> you through how we think about modern add-in development at Microsoft. We have a series of products and platforms like SharePoint and Office that provide a lot of great out-of-the box functionality to help us be productive. To get even more from these products we want to be able to bring information in from other places. Services and data sources like Dynamics, Bing or something that lives out on the web or in the cloud. </a:t>
            </a:r>
            <a:endParaRPr lang="en-US" sz="900" dirty="0" smtClean="0">
              <a:latin typeface="Segoe UI Light" pitchFamily="34" charset="0"/>
            </a:endParaRPr>
          </a:p>
          <a:p>
            <a:pPr lvl="0"/>
            <a:endParaRPr lang="en-US" sz="900" dirty="0" smtClean="0">
              <a:latin typeface="Segoe UI Light" pitchFamily="34" charset="0"/>
            </a:endParaRPr>
          </a:p>
          <a:p>
            <a:pPr lvl="0"/>
            <a:r>
              <a:rPr lang="en-US" sz="900" dirty="0" smtClean="0">
                <a:latin typeface="Segoe UI Light" pitchFamily="34" charset="0"/>
              </a:rPr>
              <a:t>With</a:t>
            </a:r>
            <a:r>
              <a:rPr lang="en-US" sz="900" baseline="0" dirty="0" smtClean="0">
                <a:latin typeface="Segoe UI Light" pitchFamily="34" charset="0"/>
              </a:rPr>
              <a:t> the latest version of SharePoint we’re making it easier to bring together </a:t>
            </a:r>
            <a:r>
              <a:rPr lang="en-US" sz="900" dirty="0" smtClean="0">
                <a:latin typeface="Segoe UI Light" pitchFamily="34" charset="0"/>
              </a:rPr>
              <a:t>rich web </a:t>
            </a:r>
            <a:r>
              <a:rPr lang="en-US" sz="900" dirty="0">
                <a:latin typeface="Segoe UI Light" pitchFamily="34" charset="0"/>
              </a:rPr>
              <a:t>services and data </a:t>
            </a:r>
            <a:r>
              <a:rPr lang="en-US" sz="900" dirty="0" smtClean="0">
                <a:latin typeface="Segoe UI Light" pitchFamily="34" charset="0"/>
              </a:rPr>
              <a:t>to create powerful new add-ins. </a:t>
            </a:r>
            <a:r>
              <a:rPr lang="en-US" sz="900" i="0" kern="1200" dirty="0" smtClean="0">
                <a:solidFill>
                  <a:schemeClr val="tx1"/>
                </a:solidFill>
                <a:effectLst/>
                <a:latin typeface="Segoe UI" panose="020B0502040204020203" pitchFamily="34" charset="0"/>
                <a:ea typeface="+mn-ea"/>
                <a:cs typeface="Segoe UI" panose="020B0502040204020203" pitchFamily="34" charset="0"/>
              </a:rPr>
              <a:t>Add-ins run outside of the SharePoint process, are hosted externally and can be exposed through REST API’s. </a:t>
            </a:r>
            <a:endParaRPr lang="en-US" sz="900" dirty="0">
              <a:latin typeface="Segoe UI Light" pitchFamily="34" charset="0"/>
            </a:endParaRPr>
          </a:p>
          <a:p>
            <a:pPr lvl="0"/>
            <a:endParaRPr lang="en-US" sz="900"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latin typeface="Segoe UI Light" pitchFamily="34" charset="0"/>
              </a:rPr>
              <a:t>Today</a:t>
            </a:r>
            <a:r>
              <a:rPr lang="en-US" sz="900" baseline="0" dirty="0" smtClean="0">
                <a:latin typeface="Segoe UI Light" pitchFamily="34" charset="0"/>
              </a:rPr>
              <a:t> there are more than 700,000 SharePoint application developers and with this release we’re providing them with a place to surface their add-ins through </a:t>
            </a:r>
            <a:r>
              <a:rPr lang="en-US" sz="1200" kern="1200" dirty="0" smtClean="0">
                <a:solidFill>
                  <a:schemeClr val="tx1"/>
                </a:solidFill>
                <a:effectLst/>
                <a:latin typeface="+mn-lt"/>
                <a:ea typeface="+mn-ea"/>
                <a:cs typeface="+mn-cs"/>
              </a:rPr>
              <a:t>an online marketplace of rich partner solutions and applications designed to work with SharePoint and Office.</a:t>
            </a:r>
          </a:p>
          <a:p>
            <a:endParaRPr lang="en-US" sz="900" dirty="0">
              <a:latin typeface="Segoe UI Light" pitchFamily="34" charset="0"/>
            </a:endParaRPr>
          </a:p>
          <a:p>
            <a:endParaRPr lang="en-US" dirty="0"/>
          </a:p>
        </p:txBody>
      </p:sp>
      <p:sp>
        <p:nvSpPr>
          <p:cNvPr id="4" name="Date Placeholder 3"/>
          <p:cNvSpPr>
            <a:spLocks noGrp="1"/>
          </p:cNvSpPr>
          <p:nvPr>
            <p:ph type="dt" idx="10"/>
          </p:nvPr>
        </p:nvSpPr>
        <p:spPr>
          <a:xfrm>
            <a:off x="3884613" y="0"/>
            <a:ext cx="2971800" cy="458788"/>
          </a:xfrm>
          <a:prstGeom prst="rect">
            <a:avLst/>
          </a:prstGeom>
        </p:spPr>
        <p:txBody>
          <a:bodyPr/>
          <a:lstStyle/>
          <a:p>
            <a:fld id="{50B62E8B-2324-4763-84FE-780C7BAFF7AA}" type="datetime1">
              <a:rPr lang="en-US" smtClean="0">
                <a:solidFill>
                  <a:prstClr val="black"/>
                </a:solidFill>
              </a:rPr>
              <a:pPr/>
              <a:t>12/21/2015</a:t>
            </a:fld>
            <a:endParaRPr lang="en-US">
              <a:solidFill>
                <a:prstClr val="black"/>
              </a:solidFill>
            </a:endParaRP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a:xfrm>
            <a:off x="0" y="0"/>
            <a:ext cx="2971800" cy="458788"/>
          </a:xfrm>
          <a:prstGeom prst="rect">
            <a:avLst/>
          </a:prstGeom>
        </p:spPr>
        <p:txBody>
          <a:bodyPr/>
          <a:lstStyle/>
          <a:p>
            <a:r>
              <a:rPr lang="en-US" smtClean="0">
                <a:solidFill>
                  <a:prstClr val="black"/>
                </a:solidFill>
              </a:rPr>
              <a:t>Microsoft SharePoint</a:t>
            </a:r>
            <a:endParaRPr lang="en-US" dirty="0">
              <a:solidFill>
                <a:prstClr val="black"/>
              </a:solidFill>
            </a:endParaRPr>
          </a:p>
        </p:txBody>
      </p:sp>
      <p:sp>
        <p:nvSpPr>
          <p:cNvPr id="7" name="Footer Placeholder 6"/>
          <p:cNvSpPr>
            <a:spLocks noGrp="1"/>
          </p:cNvSpPr>
          <p:nvPr>
            <p:ph type="ftr" sz="quarter" idx="13"/>
          </p:nvPr>
        </p:nvSpPr>
        <p:spPr>
          <a:xfrm>
            <a:off x="0" y="8685213"/>
            <a:ext cx="2971800" cy="458787"/>
          </a:xfrm>
          <a:prstGeom prst="rect">
            <a:avLst/>
          </a:prstGeom>
        </p:spPr>
        <p:txBody>
          <a:bodyPr/>
          <a:lstStyle/>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defTabSz="93292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965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t>
            </a:r>
            <a:r>
              <a:rPr lang="en-US" dirty="0" err="1" smtClean="0"/>
              <a:t>PeopleGraph</a:t>
            </a:r>
            <a:r>
              <a:rPr lang="en-US" dirty="0" smtClean="0"/>
              <a:t> in Excel</a:t>
            </a:r>
            <a:endParaRPr lang="en-US" dirty="0"/>
          </a:p>
        </p:txBody>
      </p:sp>
      <p:sp>
        <p:nvSpPr>
          <p:cNvPr id="4" name="Date Placeholder 3"/>
          <p:cNvSpPr>
            <a:spLocks noGrp="1"/>
          </p:cNvSpPr>
          <p:nvPr>
            <p:ph type="dt" idx="10"/>
          </p:nvPr>
        </p:nvSpPr>
        <p:spPr/>
        <p:txBody>
          <a:bodyPr/>
          <a:lstStyle/>
          <a:p>
            <a:fld id="{C75AD864-E7F7-4EB6-A5D8-DA54A0536D42}" type="datetime1">
              <a:rPr lang="en-US" smtClean="0"/>
              <a:t>12/21/2015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713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Office 2013/2016 will continue to support</a:t>
            </a:r>
            <a:r>
              <a:rPr lang="en-US" baseline="0" dirty="0" smtClean="0"/>
              <a:t> the extensibility models of previous version of the Office suite. Some of these options included using things like COM Add-Ins, Macros, extensions built using Visual Studio Tools for Office (VSTO) or extending the ribbon. As with any new version, developers are strongly recommended to test these customizations in the latest version of Office 2013.</a:t>
            </a:r>
            <a:endParaRPr lang="en-US" dirty="0" smtClean="0"/>
          </a:p>
          <a:p>
            <a:endParaRPr lang="en-US" dirty="0" smtClean="0"/>
          </a:p>
          <a:p>
            <a:r>
              <a:rPr lang="en-US" dirty="0" smtClean="0"/>
              <a:t>The new Office 2013</a:t>
            </a:r>
            <a:r>
              <a:rPr lang="en-US" baseline="0" dirty="0" smtClean="0"/>
              <a:t> extensibility model that is recommended for developers to leverage when customizing Office 2013 is to build add-ins. An </a:t>
            </a:r>
            <a:r>
              <a:rPr lang="en-US" baseline="0" dirty="0" smtClean="0"/>
              <a:t>Add-in </a:t>
            </a:r>
            <a:r>
              <a:rPr lang="en-US" baseline="0" dirty="0" smtClean="0"/>
              <a:t>is founded on standard Web technologies such as HTML &amp; JavaScript. Because they are founded on web technologies, they can generally be used in both the Office 2013 desktop and web clients. This architecture also means that they are friendly to multiple devices since they are simply executing Web technologies.</a:t>
            </a:r>
          </a:p>
        </p:txBody>
      </p:sp>
      <p:sp>
        <p:nvSpPr>
          <p:cNvPr id="4" name="Date Placeholder 3"/>
          <p:cNvSpPr>
            <a:spLocks noGrp="1"/>
          </p:cNvSpPr>
          <p:nvPr>
            <p:ph type="dt" idx="10"/>
          </p:nvPr>
        </p:nvSpPr>
        <p:spPr>
          <a:xfrm>
            <a:off x="3884613" y="0"/>
            <a:ext cx="2971800" cy="457200"/>
          </a:xfrm>
          <a:prstGeom prst="rect">
            <a:avLst/>
          </a:prstGeom>
        </p:spPr>
        <p:txBody>
          <a:bodyPr/>
          <a:lstStyle/>
          <a:p>
            <a:fld id="{4D68E175-5F95-4916-89C2-7A1FBDB0B0F1}" type="datetime1">
              <a:rPr lang="en-US" smtClean="0"/>
              <a:t>12/21/2015</a:t>
            </a:fld>
            <a:endParaRPr lang="en-US"/>
          </a:p>
        </p:txBody>
      </p:sp>
      <p:sp>
        <p:nvSpPr>
          <p:cNvPr id="5" name="Slide Number Placeholder 4"/>
          <p:cNvSpPr>
            <a:spLocks noGrp="1"/>
          </p:cNvSpPr>
          <p:nvPr>
            <p:ph type="sldNum" sz="quarter" idx="11"/>
          </p:nvPr>
        </p:nvSpPr>
        <p:spPr>
          <a:xfrm>
            <a:off x="5909309" y="8685213"/>
            <a:ext cx="947103" cy="45720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2971800" cy="45720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1" y="8685212"/>
            <a:ext cx="5909309" cy="457201"/>
          </a:xfrm>
          <a:prstGeom prst="rect">
            <a:avLst/>
          </a:prstGeom>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429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269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85373A4-4495-4C9F-883E-24D5E82C2AD0}" type="datetime1">
              <a:rPr lang="en-US" smtClean="0"/>
              <a:t>12/21/2015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5022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6.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63817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53274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180059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9457410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4209715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7779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220848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253036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24508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9292859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03070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6871436"/>
      </p:ext>
    </p:extLst>
  </p:cSld>
  <p:clrMapOvr>
    <a:masterClrMapping/>
  </p:clrMapOvr>
  <p:transition>
    <p:fade/>
  </p:transition>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276062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281238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995086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486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553202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0775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069594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721865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93567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18674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483719849"/>
      </p:ext>
    </p:extLst>
  </p:cSld>
  <p:clrMapOvr>
    <a:masterClrMapping/>
  </p:clrMapOvr>
  <p:transition>
    <p:fade/>
  </p:transition>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272283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44" tIns="46544" rIns="46544" bIns="46544" numCol="1" spcCol="0" rtlCol="0" fromWordArt="0" anchor="ctr" anchorCtr="0" forceAA="0" compatLnSpc="1">
            <a:prstTxWarp prst="textNoShape">
              <a:avLst/>
            </a:prstTxWarp>
            <a:noAutofit/>
          </a:bodyPr>
          <a:lstStyle/>
          <a:p>
            <a:pPr algn="ctr" defTabSz="930555" fontAlgn="base">
              <a:spcBef>
                <a:spcPct val="0"/>
              </a:spcBef>
              <a:spcAft>
                <a:spcPct val="0"/>
              </a:spcAft>
            </a:pPr>
            <a:endParaRPr lang="en-US" sz="2345"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6" b="0" i="0" cap="none" baseline="0">
                <a:gradFill>
                  <a:gsLst>
                    <a:gs pos="100000">
                      <a:schemeClr val="bg1"/>
                    </a:gs>
                    <a:gs pos="0">
                      <a:schemeClr val="bg1"/>
                    </a:gs>
                  </a:gsLst>
                  <a:lin ang="5400000" scaled="0"/>
                </a:gradFill>
                <a:latin typeface="+mj-lt"/>
                <a:cs typeface="Segoe Pro Light"/>
              </a:defRPr>
            </a:lvl1pPr>
            <a:lvl2pPr marL="620464" indent="0">
              <a:buNone/>
              <a:defRPr sz="2753" b="1"/>
            </a:lvl2pPr>
            <a:lvl3pPr marL="1240930" indent="0">
              <a:buNone/>
              <a:defRPr sz="2447" b="1"/>
            </a:lvl3pPr>
            <a:lvl4pPr marL="1861394" indent="0">
              <a:buNone/>
              <a:defRPr sz="2141" b="1"/>
            </a:lvl4pPr>
            <a:lvl5pPr marL="2481858" indent="0">
              <a:buNone/>
              <a:defRPr sz="2141" b="1"/>
            </a:lvl5pPr>
            <a:lvl6pPr marL="3102324" indent="0">
              <a:buNone/>
              <a:defRPr sz="2141" b="1"/>
            </a:lvl6pPr>
            <a:lvl7pPr marL="3722788" indent="0">
              <a:buNone/>
              <a:defRPr sz="2141" b="1"/>
            </a:lvl7pPr>
            <a:lvl8pPr marL="4343251" indent="0">
              <a:buNone/>
              <a:defRPr sz="2141" b="1"/>
            </a:lvl8pPr>
            <a:lvl9pPr marL="4963718" indent="0">
              <a:buNone/>
              <a:defRPr sz="2141"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39" b="0" i="0" kern="1200" spc="0" dirty="0" smtClean="0">
                <a:gradFill>
                  <a:gsLst>
                    <a:gs pos="100000">
                      <a:schemeClr val="bg2"/>
                    </a:gs>
                    <a:gs pos="0">
                      <a:schemeClr val="bg2"/>
                    </a:gs>
                  </a:gsLst>
                  <a:lin ang="5400000" scaled="0"/>
                </a:gradFill>
                <a:latin typeface="+mn-l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39" b="0" i="0" kern="1200" spc="0" dirty="0" smtClean="0">
                <a:gradFill>
                  <a:gsLst>
                    <a:gs pos="100000">
                      <a:schemeClr val="bg1"/>
                    </a:gs>
                    <a:gs pos="0">
                      <a:schemeClr val="bg1"/>
                    </a:gs>
                  </a:gsLst>
                  <a:lin ang="5400000" scaled="0"/>
                </a:gradFill>
                <a:latin typeface="Segoe Pro Light"/>
                <a:ea typeface="+mn-ea"/>
                <a:cs typeface="Segoe Pro Light"/>
              </a:defRPr>
            </a:lvl1pPr>
            <a:lvl2pPr marL="930696" indent="-387789">
              <a:defRPr lang="en-US" sz="2141" kern="1200" dirty="0" smtClean="0">
                <a:solidFill>
                  <a:schemeClr val="bg2">
                    <a:lumMod val="50000"/>
                  </a:schemeClr>
                </a:solidFill>
                <a:latin typeface="+mn-lt"/>
                <a:ea typeface="+mn-ea"/>
                <a:cs typeface="Arial" pitchFamily="34" charset="0"/>
              </a:defRPr>
            </a:lvl2pPr>
            <a:lvl3pPr marL="930696" indent="-232675">
              <a:defRPr lang="en-US" sz="1937" kern="1200" dirty="0" smtClean="0">
                <a:solidFill>
                  <a:schemeClr val="bg2">
                    <a:lumMod val="50000"/>
                  </a:schemeClr>
                </a:solidFill>
                <a:latin typeface="+mn-lt"/>
                <a:ea typeface="+mn-ea"/>
                <a:cs typeface="Arial" pitchFamily="34" charset="0"/>
              </a:defRPr>
            </a:lvl3pPr>
            <a:lvl4pPr marL="1240930" indent="-232675">
              <a:defRPr lang="en-US" sz="1632" kern="1200" dirty="0" smtClean="0">
                <a:solidFill>
                  <a:schemeClr val="bg2">
                    <a:lumMod val="50000"/>
                  </a:schemeClr>
                </a:solidFill>
                <a:latin typeface="+mn-lt"/>
                <a:ea typeface="+mn-ea"/>
                <a:cs typeface="Arial" pitchFamily="34" charset="0"/>
              </a:defRPr>
            </a:lvl4pPr>
            <a:lvl5pPr marL="1473605" indent="-232675">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dirty="0" smtClean="0"/>
              <a:t>Click to edit Master text styles</a:t>
            </a:r>
          </a:p>
        </p:txBody>
      </p:sp>
    </p:spTree>
    <p:extLst>
      <p:ext uri="{BB962C8B-B14F-4D97-AF65-F5344CB8AC3E}">
        <p14:creationId xmlns:p14="http://schemas.microsoft.com/office/powerpoint/2010/main" val="3713564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8971"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167891974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6526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4689074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764072"/>
      </p:ext>
    </p:extLst>
  </p:cSld>
  <p:clrMapOvr>
    <a:masterClrMapping/>
  </p:clrMapOvr>
  <p:transition>
    <p:fade/>
  </p:transition>
  <p:hf hdr="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772422278"/>
      </p:ext>
    </p:extLst>
  </p:cSld>
  <p:clrMapOvr>
    <a:masterClrMapping/>
  </p:clrMapOvr>
  <p:transition>
    <p:fade/>
  </p:transition>
  <p:hf hdr="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555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17365601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42439169"/>
      </p:ext>
    </p:extLst>
  </p:cSld>
  <p:clrMapOvr>
    <a:masterClrMapping/>
  </p:clrMapOvr>
  <p:transition>
    <p:fade/>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89057960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48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90696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2"/>
            <a:ext cx="11375536" cy="762786"/>
          </a:xfrm>
          <a:prstGeom prst="rect">
            <a:avLst/>
          </a:prstGeo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a:prstGeom prst="rect">
            <a:avLst/>
          </a:prstGeom>
        </p:spPr>
        <p:txBody>
          <a:bodyPr lIns="146304" tIns="91440" rIns="146304" bIns="91440"/>
          <a:lstStyle>
            <a:lvl1pPr marL="0" indent="0">
              <a:buNone/>
              <a:defRPr/>
            </a:lvl1pPr>
            <a:lvl2pPr marL="346352" indent="0">
              <a:buNone/>
              <a:defRPr/>
            </a:lvl2pPr>
            <a:lvl3pPr marL="584267" indent="0">
              <a:buNone/>
              <a:defRPr/>
            </a:lvl3pPr>
            <a:lvl4pPr marL="814092" indent="0">
              <a:buNone/>
              <a:defRPr/>
            </a:lvl4pPr>
            <a:lvl5pPr marL="105038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33503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7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5069254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42212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85918774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126125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74666545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41732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172905702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7029018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63569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923887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32351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744668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129751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576473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351451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2326567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324471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95161290"/>
      </p:ext>
    </p:extLst>
  </p:cSld>
  <p:clrMapOvr>
    <a:masterClrMapping/>
  </p:clrMapOvr>
  <p:transition>
    <p:fade/>
  </p:transition>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2525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6015619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4490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90734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5982767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947450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369498594"/>
      </p:ext>
    </p:extLst>
  </p:cSld>
  <p:clrMapOvr>
    <a:masterClrMapping/>
  </p:clrMapOvr>
  <p:transition>
    <p:fade/>
  </p:transition>
  <p:hf hdr="0"/>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73577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5498034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764431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86176"/>
      </p:ext>
    </p:extLst>
  </p:cSld>
  <p:clrMapOvr>
    <a:masterClrMapping/>
  </p:clrMapOvr>
  <p:transition>
    <p:fade/>
  </p:transition>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97293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450014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513759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469842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541106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1428216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6402267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9924366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0070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818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5931928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91787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18157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4383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1640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937985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6901971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50289622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1814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71112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117472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992957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1" indent="0">
              <a:buNone/>
              <a:defRPr/>
            </a:lvl3pPr>
            <a:lvl4pPr marL="456981" indent="0">
              <a:buNone/>
              <a:defRPr/>
            </a:lvl4pPr>
            <a:lvl5pPr marL="68547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814255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399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07808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5" indent="0">
              <a:buNone/>
              <a:tabLst/>
              <a:defRPr sz="1999"/>
            </a:lvl3pPr>
            <a:lvl4pPr marL="460155" indent="0">
              <a:buNone/>
              <a:defRPr/>
            </a:lvl4pPr>
            <a:lvl5pPr marL="685474"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85549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9"/>
            <a:ext cx="5486399" cy="2425279"/>
          </a:xfrm>
        </p:spPr>
        <p:txBody>
          <a:bodyPr wrap="square">
            <a:spAutoFit/>
          </a:bodyPr>
          <a:lstStyle>
            <a:lvl1pPr marL="287201" indent="-287201">
              <a:spcBef>
                <a:spcPts val="1224"/>
              </a:spcBef>
              <a:buClr>
                <a:schemeClr val="tx1"/>
              </a:buClr>
              <a:buFont typeface="Wingdings" panose="05000000000000000000" pitchFamily="2" charset="2"/>
              <a:buChar char="§"/>
              <a:defRPr sz="3198"/>
            </a:lvl1pPr>
            <a:lvl2pPr marL="530913" indent="-233084">
              <a:buFont typeface="Wingdings" panose="05000000000000000000" pitchFamily="2" charset="2"/>
              <a:buChar char="§"/>
              <a:defRPr sz="2399"/>
            </a:lvl2pPr>
            <a:lvl3pPr marL="699252" indent="-168340">
              <a:buFont typeface="Wingdings" panose="05000000000000000000" pitchFamily="2" charset="2"/>
              <a:buChar char="§"/>
              <a:tabLst/>
              <a:defRPr sz="1999"/>
            </a:lvl3pPr>
            <a:lvl4pPr marL="880538" indent="-181287">
              <a:buFont typeface="Wingdings" panose="05000000000000000000" pitchFamily="2" charset="2"/>
              <a:buChar char="§"/>
              <a:defRPr/>
            </a:lvl4pPr>
            <a:lvl5pPr marL="1048877" indent="-168340">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852905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2303812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656414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18775642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21795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8" rtl="0" eaLnBrk="1" fontAlgn="base" latinLnBrk="0" hangingPunct="1">
              <a:lnSpc>
                <a:spcPct val="100000"/>
              </a:lnSpc>
              <a:spcBef>
                <a:spcPct val="0"/>
              </a:spcBef>
              <a:spcAft>
                <a:spcPct val="0"/>
              </a:spcAft>
              <a:buClrTx/>
              <a:buSzTx/>
              <a:buFontTx/>
              <a:buNone/>
              <a:tabLst/>
              <a:defRPr/>
            </a:pPr>
            <a:endParaRPr kumimoji="0" lang="en-US" sz="224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05715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2"/>
            <a:ext cx="12430199" cy="6991987"/>
          </a:xfrm>
          <a:prstGeom prst="rect">
            <a:avLst/>
          </a:prstGeom>
        </p:spPr>
      </p:pic>
      <p:sp>
        <p:nvSpPr>
          <p:cNvPr id="2" name="Title 1"/>
          <p:cNvSpPr>
            <a:spLocks noGrp="1"/>
          </p:cNvSpPr>
          <p:nvPr>
            <p:ph type="title" hasCustomPrompt="1"/>
          </p:nvPr>
        </p:nvSpPr>
        <p:spPr>
          <a:xfrm>
            <a:off x="274641" y="2136778"/>
            <a:ext cx="10056812" cy="1181862"/>
          </a:xfrm>
          <a:noFill/>
        </p:spPr>
        <p:txBody>
          <a:bodyPr tIns="91440" bIns="91440" anchor="t" anchorCtr="0">
            <a:spAutoFit/>
          </a:bodyPr>
          <a:lstStyle>
            <a:lvl1pPr>
              <a:defRPr sz="7193"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2"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7" rIns="182733" bIns="146187" numCol="1" spcCol="0" rtlCol="0" fromWordArt="0" anchor="t" anchorCtr="0" forceAA="0" compatLnSpc="1">
            <a:prstTxWarp prst="textNoShape">
              <a:avLst/>
            </a:prstTxWarp>
            <a:noAutofit/>
          </a:bodyPr>
          <a:lstStyle/>
          <a:p>
            <a:pPr marL="0" marR="0" lvl="0" indent="0" algn="ctr" defTabSz="931659" rtl="0" eaLnBrk="1" fontAlgn="base" latinLnBrk="0" hangingPunct="1">
              <a:lnSpc>
                <a:spcPct val="90000"/>
              </a:lnSpc>
              <a:spcBef>
                <a:spcPct val="0"/>
              </a:spcBef>
              <a:spcAft>
                <a:spcPct val="0"/>
              </a:spcAft>
              <a:buClrTx/>
              <a:buSzTx/>
              <a:buFontTx/>
              <a:buNone/>
              <a:tabLst/>
              <a:defRPr/>
            </a:pPr>
            <a:endParaRPr kumimoji="0" lang="en-US" sz="2398"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3851916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0856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226493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65985621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spTree>
    <p:extLst>
      <p:ext uri="{BB962C8B-B14F-4D97-AF65-F5344CB8AC3E}">
        <p14:creationId xmlns:p14="http://schemas.microsoft.com/office/powerpoint/2010/main" val="2291241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8804186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76096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138366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4967104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807063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40246425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0080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91183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8590030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9856504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676345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3504103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314771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922294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6795868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64771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781050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024408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37964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07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585" indent="-349585">
              <a:lnSpc>
                <a:spcPct val="100000"/>
              </a:lnSpc>
              <a:spcBef>
                <a:spcPts val="1835"/>
              </a:spcBef>
              <a:buClr>
                <a:schemeClr val="accent1"/>
              </a:buClr>
              <a:buSzPct val="100000"/>
              <a:buFont typeface="Arial" pitchFamily="34" charset="0"/>
              <a:buChar char="•"/>
              <a:defRPr sz="3263">
                <a:solidFill>
                  <a:srgbClr val="002050">
                    <a:alpha val="99000"/>
                  </a:srgbClr>
                </a:solidFill>
                <a:latin typeface="Segoe UI Light" panose="020B0502040204020203" pitchFamily="34" charset="0"/>
                <a:cs typeface="Segoe UI Light" panose="020B0502040204020203" pitchFamily="34" charset="0"/>
              </a:defRPr>
            </a:lvl1pPr>
            <a:lvl2pPr marL="823792" indent="-351204">
              <a:lnSpc>
                <a:spcPct val="100000"/>
              </a:lnSpc>
              <a:spcBef>
                <a:spcPts val="408"/>
              </a:spcBef>
              <a:spcAft>
                <a:spcPts val="408"/>
              </a:spcAft>
              <a:buClr>
                <a:schemeClr val="tx1">
                  <a:lumMod val="75000"/>
                  <a:lumOff val="25000"/>
                </a:schemeClr>
              </a:buClr>
              <a:buSzPct val="85000"/>
              <a:buFont typeface="Segoe UI" pitchFamily="34" charset="0"/>
              <a:buChar char="–"/>
              <a:defRPr sz="2855">
                <a:solidFill>
                  <a:schemeClr val="tx1">
                    <a:alpha val="99000"/>
                  </a:schemeClr>
                </a:solidFill>
                <a:latin typeface="Segoe UI Light" panose="020B0502040204020203" pitchFamily="34" charset="0"/>
                <a:cs typeface="Segoe UI Light" panose="020B0502040204020203" pitchFamily="34" charset="0"/>
              </a:defRPr>
            </a:lvl2pPr>
            <a:lvl3pPr marL="1221930" indent="-349585">
              <a:lnSpc>
                <a:spcPct val="100000"/>
              </a:lnSpc>
              <a:spcBef>
                <a:spcPts val="204"/>
              </a:spcBef>
              <a:spcAft>
                <a:spcPts val="204"/>
              </a:spcAft>
              <a:buClr>
                <a:schemeClr val="tx1">
                  <a:lumMod val="75000"/>
                  <a:lumOff val="25000"/>
                </a:schemeClr>
              </a:buClr>
              <a:buSzPct val="85000"/>
              <a:buFont typeface="Courier New" pitchFamily="49" charset="0"/>
              <a:buChar char="o"/>
              <a:defRPr sz="1835">
                <a:solidFill>
                  <a:schemeClr val="tx1">
                    <a:alpha val="99000"/>
                  </a:schemeClr>
                </a:solidFill>
                <a:latin typeface="Segoe UI Light" panose="020B0502040204020203" pitchFamily="34" charset="0"/>
                <a:cs typeface="Segoe UI Light" panose="020B0502040204020203" pitchFamily="34" charset="0"/>
              </a:defRPr>
            </a:lvl3pPr>
            <a:lvl4pPr>
              <a:defRPr sz="2039"/>
            </a:lvl4pPr>
            <a:lvl5pPr>
              <a:defRPr sz="203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50592888"/>
      </p:ext>
    </p:extLst>
  </p:cSld>
  <p:clrMapOvr>
    <a:masterClrMapping/>
  </p:clrMapOvr>
  <p:transition>
    <p:fade/>
  </p:transition>
  <p:hf hdr="0"/>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1896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539002960"/>
      </p:ext>
    </p:extLst>
  </p:cSld>
  <p:clrMapOvr>
    <a:masterClrMapping/>
  </p:clrMapOvr>
  <p:transition>
    <p:fade/>
  </p:transition>
  <p:hf hdr="0"/>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655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79304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03316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8599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65426985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9528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145794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649124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518705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9443272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7035146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9598071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92207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431428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5718964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smtClean="0"/>
              <a:t>Click to edit Master text styles</a:t>
            </a:r>
          </a:p>
          <a:p>
            <a:pPr marL="0" lvl="1" indent="0" algn="l" defTabSz="913991" rtl="0" eaLnBrk="1" latinLnBrk="0" hangingPunct="1">
              <a:spcBef>
                <a:spcPct val="20000"/>
              </a:spcBef>
              <a:spcAft>
                <a:spcPts val="816"/>
              </a:spcAft>
              <a:buFont typeface="Arial" pitchFamily="34" charset="0"/>
              <a:buNone/>
            </a:pPr>
            <a:r>
              <a:rPr lang="en-US" smtClean="0"/>
              <a:t>Second level</a:t>
            </a:r>
          </a:p>
          <a:p>
            <a:pPr marL="0" lvl="2" indent="0" algn="l" defTabSz="913991"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236313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27758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757428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61929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33275110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72479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0051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359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5022B9EA-8A4B-4820-9B50-EA48DAD4C81E}" type="datetimeFigureOut">
              <a:rPr lang="en-US" smtClean="0">
                <a:solidFill>
                  <a:srgbClr val="404040"/>
                </a:solidFill>
              </a:rPr>
              <a:pPr defTabSz="932563"/>
              <a:t>12/21/2015</a:t>
            </a:fld>
            <a:endParaRPr lang="en-US">
              <a:solidFill>
                <a:srgbClr val="404040"/>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397061685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189137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6990274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9" y="2125664"/>
            <a:ext cx="8219813" cy="1828800"/>
          </a:xfrm>
        </p:spPr>
        <p:txBody>
          <a:bodyPr/>
          <a:lstStyle>
            <a:lvl1pPr>
              <a:defRPr sz="599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8686456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380"/>
            <a:fld id="{727B4C2D-45E2-4621-8491-2995EB46A674}" type="slidenum">
              <a:rPr lang="en-US" smtClean="0">
                <a:gradFill>
                  <a:gsLst>
                    <a:gs pos="100000">
                      <a:srgbClr val="797A7D"/>
                    </a:gs>
                    <a:gs pos="0">
                      <a:srgbClr val="797A7D"/>
                    </a:gs>
                  </a:gsLst>
                  <a:lin ang="5400000" scaled="0"/>
                </a:gradFill>
              </a:rPr>
              <a:pPr defTabSz="93238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8617716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5022B9EA-8A4B-4820-9B50-EA48DAD4C81E}" type="datetimeFigureOut">
              <a:rPr lang="en-US" smtClean="0">
                <a:solidFill>
                  <a:srgbClr val="404040"/>
                </a:solidFill>
              </a:rPr>
              <a:pPr defTabSz="932563"/>
              <a:t>12/21/2015</a:t>
            </a:fld>
            <a:endParaRPr lang="en-US">
              <a:solidFill>
                <a:srgbClr val="404040"/>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1404620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717331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3"/>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078699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5022B9EA-8A4B-4820-9B50-EA48DAD4C81E}" type="datetimeFigureOut">
              <a:rPr lang="en-US" smtClean="0">
                <a:solidFill>
                  <a:srgbClr val="404040"/>
                </a:solidFill>
              </a:rPr>
              <a:pPr defTabSz="932597"/>
              <a:t>12/21/2015</a:t>
            </a:fld>
            <a:endParaRPr lang="en-US">
              <a:solidFill>
                <a:srgbClr val="404040"/>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404040"/>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BA38A8DF-5C70-4E2A-B910-C472A6E67C22}" type="slidenum">
              <a:rPr lang="en-US" smtClean="0">
                <a:solidFill>
                  <a:srgbClr val="404040"/>
                </a:solidFill>
              </a:rPr>
              <a:pPr defTabSz="932597"/>
              <a:t>‹#›</a:t>
            </a:fld>
            <a:endParaRPr lang="en-US">
              <a:solidFill>
                <a:srgbClr val="404040"/>
              </a:solidFill>
            </a:endParaRPr>
          </a:p>
        </p:txBody>
      </p:sp>
    </p:spTree>
    <p:extLst>
      <p:ext uri="{BB962C8B-B14F-4D97-AF65-F5344CB8AC3E}">
        <p14:creationId xmlns:p14="http://schemas.microsoft.com/office/powerpoint/2010/main" val="417353700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3"/>
            <a:ext cx="5486399" cy="2603790"/>
          </a:xfrm>
        </p:spPr>
        <p:txBody>
          <a:bodyPr wrap="square">
            <a:spAutoFit/>
          </a:bodyPr>
          <a:lstStyle>
            <a:lvl1pPr marL="287142" indent="-287142">
              <a:spcBef>
                <a:spcPts val="1224"/>
              </a:spcBef>
              <a:buClr>
                <a:schemeClr val="tx2"/>
              </a:buClr>
              <a:buFont typeface="Wingdings" panose="05000000000000000000" pitchFamily="2" charset="2"/>
              <a:buChar char="§"/>
              <a:defRPr sz="3597">
                <a:gradFill>
                  <a:gsLst>
                    <a:gs pos="5109">
                      <a:schemeClr val="tx2"/>
                    </a:gs>
                    <a:gs pos="100000">
                      <a:schemeClr val="tx2"/>
                    </a:gs>
                  </a:gsLst>
                  <a:lin ang="5400000" scaled="0"/>
                </a:gradFill>
              </a:defRPr>
            </a:lvl1pPr>
            <a:lvl2pPr marL="530803" indent="-233035">
              <a:defRPr sz="2399"/>
            </a:lvl2pPr>
            <a:lvl3pPr marL="699106" indent="-168304">
              <a:tabLst/>
              <a:defRPr sz="1999"/>
            </a:lvl3pPr>
            <a:lvl4pPr marL="880355" indent="-181251">
              <a:defRPr/>
            </a:lvl4pPr>
            <a:lvl5pPr marL="1048658" indent="-168304">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3"/>
            <a:ext cx="5486399" cy="2603790"/>
          </a:xfrm>
        </p:spPr>
        <p:txBody>
          <a:bodyPr wrap="square">
            <a:spAutoFit/>
          </a:bodyPr>
          <a:lstStyle>
            <a:lvl1pPr marL="287142" indent="-287142">
              <a:spcBef>
                <a:spcPts val="1224"/>
              </a:spcBef>
              <a:buClr>
                <a:schemeClr val="tx2"/>
              </a:buClr>
              <a:buFont typeface="Wingdings" panose="05000000000000000000" pitchFamily="2" charset="2"/>
              <a:buChar char="§"/>
              <a:defRPr sz="3597">
                <a:gradFill>
                  <a:gsLst>
                    <a:gs pos="5109">
                      <a:schemeClr val="tx2"/>
                    </a:gs>
                    <a:gs pos="100000">
                      <a:schemeClr val="tx2"/>
                    </a:gs>
                  </a:gsLst>
                  <a:lin ang="5400000" scaled="0"/>
                </a:gradFill>
              </a:defRPr>
            </a:lvl1pPr>
            <a:lvl2pPr marL="530803" indent="-233035">
              <a:defRPr sz="2399"/>
            </a:lvl2pPr>
            <a:lvl3pPr marL="699106" indent="-168304">
              <a:tabLst/>
              <a:defRPr sz="1999"/>
            </a:lvl3pPr>
            <a:lvl4pPr marL="880355" indent="-181251">
              <a:defRPr/>
            </a:lvl4pPr>
            <a:lvl5pPr marL="1048658" indent="-168304">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811353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4" y="6141008"/>
            <a:ext cx="1799093" cy="830017"/>
          </a:xfrm>
          <a:prstGeom prst="rect">
            <a:avLst/>
          </a:prstGeom>
        </p:spPr>
      </p:pic>
      <p:sp>
        <p:nvSpPr>
          <p:cNvPr id="5" name="Text Placeholder 4"/>
          <p:cNvSpPr>
            <a:spLocks noGrp="1"/>
          </p:cNvSpPr>
          <p:nvPr>
            <p:ph type="body" sz="quarter" idx="10"/>
          </p:nvPr>
        </p:nvSpPr>
        <p:spPr>
          <a:xfrm>
            <a:off x="529661" y="1476621"/>
            <a:ext cx="11375536"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795954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501839"/>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3006151"/>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4" y="6141008"/>
            <a:ext cx="1799093" cy="830017"/>
          </a:xfrm>
          <a:prstGeom prst="rect">
            <a:avLst/>
          </a:prstGeom>
        </p:spPr>
      </p:pic>
    </p:spTree>
    <p:extLst>
      <p:ext uri="{BB962C8B-B14F-4D97-AF65-F5344CB8AC3E}">
        <p14:creationId xmlns:p14="http://schemas.microsoft.com/office/powerpoint/2010/main" val="312098583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36808156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230859579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563"/>
            <a:fld id="{5022B9EA-8A4B-4820-9B50-EA48DAD4C81E}" type="datetimeFigureOut">
              <a:rPr lang="en-US" smtClean="0">
                <a:solidFill>
                  <a:srgbClr val="404040"/>
                </a:solidFill>
              </a:rPr>
              <a:pPr defTabSz="932563"/>
              <a:t>12/21/2015</a:t>
            </a:fld>
            <a:endParaRPr lang="en-US">
              <a:solidFill>
                <a:srgbClr val="404040"/>
              </a:solidFill>
            </a:endParaRPr>
          </a:p>
        </p:txBody>
      </p:sp>
      <p:sp>
        <p:nvSpPr>
          <p:cNvPr id="5" name="Footer Placeholder 4"/>
          <p:cNvSpPr>
            <a:spLocks noGrp="1"/>
          </p:cNvSpPr>
          <p:nvPr>
            <p:ph type="ftr" sz="quarter" idx="11"/>
          </p:nvPr>
        </p:nvSpPr>
        <p:spPr/>
        <p:txBody>
          <a:bodyPr/>
          <a:lstStyle/>
          <a:p>
            <a:pPr defTabSz="932563"/>
            <a:endParaRPr lang="en-US">
              <a:solidFill>
                <a:srgbClr val="404040"/>
              </a:solidFill>
            </a:endParaRPr>
          </a:p>
        </p:txBody>
      </p:sp>
      <p:sp>
        <p:nvSpPr>
          <p:cNvPr id="6" name="Slide Number Placeholder 5"/>
          <p:cNvSpPr>
            <a:spLocks noGrp="1"/>
          </p:cNvSpPr>
          <p:nvPr>
            <p:ph type="sldNum" sz="quarter" idx="12"/>
          </p:nvPr>
        </p:nvSpPr>
        <p:spPr/>
        <p:txBody>
          <a:bodyPr/>
          <a:lstStyle/>
          <a:p>
            <a:pPr defTabSz="932563"/>
            <a:fld id="{BA38A8DF-5C70-4E2A-B910-C472A6E67C22}" type="slidenum">
              <a:rPr lang="en-US" smtClean="0">
                <a:solidFill>
                  <a:srgbClr val="404040"/>
                </a:solidFill>
              </a:rPr>
              <a:pPr defTabSz="932563"/>
              <a:t>‹#›</a:t>
            </a:fld>
            <a:endParaRPr lang="en-US">
              <a:solidFill>
                <a:srgbClr val="404040"/>
              </a:solidFill>
            </a:endParaRPr>
          </a:p>
        </p:txBody>
      </p:sp>
    </p:spTree>
    <p:extLst>
      <p:ext uri="{BB962C8B-B14F-4D97-AF65-F5344CB8AC3E}">
        <p14:creationId xmlns:p14="http://schemas.microsoft.com/office/powerpoint/2010/main" val="254420747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a:fld id="{5022B9EA-8A4B-4820-9B50-EA48DAD4C81E}" type="datetimeFigureOut">
              <a:rPr lang="en-US" smtClean="0">
                <a:solidFill>
                  <a:srgbClr val="404040"/>
                </a:solidFill>
              </a:rPr>
              <a:pPr defTabSz="932597"/>
              <a:t>12/21/2015</a:t>
            </a:fld>
            <a:endParaRPr lang="en-US">
              <a:solidFill>
                <a:srgbClr val="404040"/>
              </a:solidFill>
            </a:endParaRPr>
          </a:p>
        </p:txBody>
      </p:sp>
      <p:sp>
        <p:nvSpPr>
          <p:cNvPr id="6" name="Footer Placeholder 5"/>
          <p:cNvSpPr>
            <a:spLocks noGrp="1"/>
          </p:cNvSpPr>
          <p:nvPr>
            <p:ph type="ftr" sz="quarter" idx="11"/>
          </p:nvPr>
        </p:nvSpPr>
        <p:spPr/>
        <p:txBody>
          <a:bodyPr/>
          <a:lstStyle/>
          <a:p>
            <a:pPr defTabSz="932597"/>
            <a:endParaRPr lang="en-US">
              <a:solidFill>
                <a:srgbClr val="404040"/>
              </a:solidFill>
            </a:endParaRPr>
          </a:p>
        </p:txBody>
      </p:sp>
      <p:sp>
        <p:nvSpPr>
          <p:cNvPr id="7" name="Slide Number Placeholder 6"/>
          <p:cNvSpPr>
            <a:spLocks noGrp="1"/>
          </p:cNvSpPr>
          <p:nvPr>
            <p:ph type="sldNum" sz="quarter" idx="12"/>
          </p:nvPr>
        </p:nvSpPr>
        <p:spPr/>
        <p:txBody>
          <a:bodyPr/>
          <a:lstStyle/>
          <a:p>
            <a:pPr defTabSz="932597"/>
            <a:fld id="{BA38A8DF-5C70-4E2A-B910-C472A6E67C22}" type="slidenum">
              <a:rPr lang="en-US" smtClean="0">
                <a:solidFill>
                  <a:srgbClr val="404040"/>
                </a:solidFill>
              </a:rPr>
              <a:pPr defTabSz="932597"/>
              <a:t>‹#›</a:t>
            </a:fld>
            <a:endParaRPr lang="en-US">
              <a:solidFill>
                <a:srgbClr val="404040"/>
              </a:solidFill>
            </a:endParaRPr>
          </a:p>
        </p:txBody>
      </p:sp>
    </p:spTree>
    <p:extLst>
      <p:ext uri="{BB962C8B-B14F-4D97-AF65-F5344CB8AC3E}">
        <p14:creationId xmlns:p14="http://schemas.microsoft.com/office/powerpoint/2010/main" val="423289378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C36205-D215-4E26-A0C4-4D4A8DC7F13C}" type="datetimeFigureOut">
              <a:rPr lang="en-US" smtClean="0"/>
              <a:t>12/21/2015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61401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83708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36205-D215-4E26-A0C4-4D4A8DC7F13C}" type="datetimeFigureOut">
              <a:rPr lang="en-US" smtClean="0"/>
              <a:t>12/21/2015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defTabSz="932380"/>
            <a:fld id="{727B4C2D-45E2-4621-8491-2995EB46A674}" type="slidenum">
              <a:rPr lang="en-US" smtClean="0">
                <a:gradFill>
                  <a:gsLst>
                    <a:gs pos="100000">
                      <a:srgbClr val="797A7D"/>
                    </a:gs>
                    <a:gs pos="0">
                      <a:srgbClr val="797A7D"/>
                    </a:gs>
                  </a:gsLst>
                  <a:lin ang="5400000" scaled="0"/>
                </a:gradFill>
              </a:rPr>
              <a:pPr defTabSz="932380"/>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5" y="6141008"/>
            <a:ext cx="1799093" cy="830017"/>
          </a:xfrm>
          <a:prstGeom prst="rect">
            <a:avLst/>
          </a:prstGeom>
        </p:spPr>
      </p:pic>
    </p:spTree>
    <p:extLst>
      <p:ext uri="{BB962C8B-B14F-4D97-AF65-F5344CB8AC3E}">
        <p14:creationId xmlns:p14="http://schemas.microsoft.com/office/powerpoint/2010/main" val="38020734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36205-D215-4E26-A0C4-4D4A8DC7F13C}" type="datetimeFigureOut">
              <a:rPr lang="en-US" smtClean="0"/>
              <a:t>12/21/2015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113622181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fld id="{FAC36205-D215-4E26-A0C4-4D4A8DC7F13C}" type="datetimeFigureOut">
              <a:rPr lang="en-US" smtClean="0"/>
              <a:t>12/21/2015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408154682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fld id="{FAC36205-D215-4E26-A0C4-4D4A8DC7F13C}" type="datetimeFigureOut">
              <a:rPr lang="en-US" smtClean="0"/>
              <a:t>12/21/2015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46377840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34064091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36205-D215-4E26-A0C4-4D4A8DC7F13C}" type="datetimeFigureOut">
              <a:rPr lang="en-US" smtClean="0"/>
              <a:t>12/21/2015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8EAC3F-F101-4D6D-916C-3C73EAB027DC}" type="slidenum">
              <a:rPr lang="en-US" smtClean="0"/>
              <a:t>‹#›</a:t>
            </a:fld>
            <a:endParaRPr lang="en-US"/>
          </a:p>
        </p:txBody>
      </p:sp>
    </p:spTree>
    <p:extLst>
      <p:ext uri="{BB962C8B-B14F-4D97-AF65-F5344CB8AC3E}">
        <p14:creationId xmlns:p14="http://schemas.microsoft.com/office/powerpoint/2010/main" val="1848455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Tree>
    <p:extLst>
      <p:ext uri="{BB962C8B-B14F-4D97-AF65-F5344CB8AC3E}">
        <p14:creationId xmlns:p14="http://schemas.microsoft.com/office/powerpoint/2010/main" val="2453665560"/>
      </p:ext>
    </p:extLst>
  </p:cSld>
  <p:clrMapOvr>
    <a:masterClrMapping/>
  </p:clrMapOvr>
  <p:transition>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29130914"/>
      </p:ext>
    </p:extLst>
  </p:cSld>
  <p:clrMapOvr>
    <a:masterClrMapping/>
  </p:clrMapOvr>
  <p:transition>
    <p:fade/>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smtClean="0"/>
              <a:t>Statement</a:t>
            </a:r>
            <a:endParaRPr lang="en-US" dirty="0"/>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smtClean="0"/>
              <a:t>Point 1</a:t>
            </a:r>
          </a:p>
          <a:p>
            <a:pPr lvl="0"/>
            <a:r>
              <a:rPr lang="en-US" dirty="0" smtClean="0"/>
              <a:t>Point 2</a:t>
            </a:r>
          </a:p>
          <a:p>
            <a:pPr lvl="0"/>
            <a:r>
              <a:rPr lang="en-US" dirty="0" smtClean="0"/>
              <a:t>Point 3</a:t>
            </a:r>
          </a:p>
          <a:p>
            <a:pPr lvl="0"/>
            <a:r>
              <a:rPr lang="en-US" dirty="0" smtClean="0"/>
              <a:t>Point 4</a:t>
            </a:r>
          </a:p>
          <a:p>
            <a:pPr lvl="0"/>
            <a:r>
              <a:rPr lang="en-US" dirty="0" smtClean="0"/>
              <a:t>Point 5</a:t>
            </a:r>
          </a:p>
          <a:p>
            <a:pPr lvl="0"/>
            <a:r>
              <a:rPr lang="en-US" dirty="0" smtClean="0"/>
              <a:t>Point 6</a:t>
            </a:r>
          </a:p>
          <a:p>
            <a:pPr lvl="0"/>
            <a:r>
              <a:rPr lang="en-US" dirty="0" smtClean="0"/>
              <a:t>Point 7</a:t>
            </a:r>
          </a:p>
          <a:p>
            <a:pPr lvl="0"/>
            <a:r>
              <a:rPr lang="en-US" dirty="0" smtClean="0"/>
              <a:t>Point 8</a:t>
            </a:r>
          </a:p>
        </p:txBody>
      </p:sp>
    </p:spTree>
    <p:extLst>
      <p:ext uri="{BB962C8B-B14F-4D97-AF65-F5344CB8AC3E}">
        <p14:creationId xmlns:p14="http://schemas.microsoft.com/office/powerpoint/2010/main" val="32794159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smtClean="0">
                <a:latin typeface="Consolas" panose="020B0609020204030204" pitchFamily="49" charset="0"/>
                <a:cs typeface="Consolas" panose="020B0609020204030204" pitchFamily="49" charset="0"/>
              </a:rPr>
              <a:t>&lt;audio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controls&gt;&lt;/audio&gt;</a:t>
            </a:r>
          </a:p>
          <a:p>
            <a:r>
              <a:rPr lang="en-US" dirty="0" smtClean="0">
                <a:latin typeface="Consolas" panose="020B0609020204030204" pitchFamily="49" charset="0"/>
                <a:cs typeface="Consolas" panose="020B0609020204030204" pitchFamily="49" charset="0"/>
              </a:rPr>
              <a:t>&lt;audio controls </a:t>
            </a:r>
            <a:r>
              <a:rPr lang="en-US" dirty="0" err="1" smtClean="0">
                <a:latin typeface="Consolas" panose="020B0609020204030204" pitchFamily="49" charset="0"/>
                <a:cs typeface="Consolas" panose="020B0609020204030204" pitchFamily="49" charset="0"/>
              </a:rPr>
              <a:t>autoplay</a:t>
            </a:r>
            <a:r>
              <a:rPr lang="en-US" dirty="0" smtClean="0">
                <a:latin typeface="Consolas" panose="020B0609020204030204" pitchFamily="49" charset="0"/>
                <a:cs typeface="Consolas" panose="020B0609020204030204" pitchFamily="49" charset="0"/>
              </a:rPr>
              <a:t> loop preload=“auto”&gt;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=“some.ogg”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&lt;source </a:t>
            </a:r>
            <a:r>
              <a:rPr lang="en-US" dirty="0" err="1" smtClean="0">
                <a:latin typeface="Consolas" panose="020B0609020204030204" pitchFamily="49" charset="0"/>
                <a:cs typeface="Consolas" panose="020B0609020204030204" pitchFamily="49" charset="0"/>
              </a:rPr>
              <a:t>src</a:t>
            </a:r>
            <a:r>
              <a:rPr lang="en-US" dirty="0" smtClean="0">
                <a:latin typeface="Consolas" panose="020B0609020204030204" pitchFamily="49" charset="0"/>
                <a:cs typeface="Consolas" panose="020B0609020204030204" pitchFamily="49" charset="0"/>
              </a:rPr>
              <a:t>=“some.mp3” /&gt;</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   Your browser does not support audio!</a:t>
            </a:r>
            <a:br>
              <a:rPr lang="en-US" dirty="0" smtClean="0">
                <a:latin typeface="Consolas" panose="020B0609020204030204" pitchFamily="49" charset="0"/>
                <a:cs typeface="Consolas" panose="020B0609020204030204" pitchFamily="49" charset="0"/>
              </a:rPr>
            </a:br>
            <a:r>
              <a:rPr lang="en-US" dirty="0" smtClean="0">
                <a:latin typeface="Consolas" panose="020B0609020204030204" pitchFamily="49" charset="0"/>
                <a:cs typeface="Consolas" panose="020B0609020204030204" pitchFamily="49" charset="0"/>
              </a:rPr>
              <a:t>&lt;/audio&gt;</a:t>
            </a:r>
            <a:endParaRPr lang="en-US" dirty="0">
              <a:latin typeface="Consolas" panose="020B0609020204030204" pitchFamily="49" charset="0"/>
              <a:cs typeface="Consolas" panose="020B0609020204030204" pitchFamily="49" charset="0"/>
            </a:endParaRP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smtClean="0"/>
              <a:t>Click to edit Code Sample style</a:t>
            </a:r>
            <a:endParaRPr lang="en-US" dirty="0"/>
          </a:p>
        </p:txBody>
      </p:sp>
    </p:spTree>
    <p:extLst>
      <p:ext uri="{BB962C8B-B14F-4D97-AF65-F5344CB8AC3E}">
        <p14:creationId xmlns:p14="http://schemas.microsoft.com/office/powerpoint/2010/main" val="2100659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213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75574393"/>
      </p:ext>
    </p:extLst>
  </p:cSld>
  <p:clrMapOvr>
    <a:masterClrMapping/>
  </p:clrMapOvr>
  <p:transition>
    <p:fade/>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138660"/>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41984495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87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17225882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324499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70744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1017652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3522975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2836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51412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4784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4848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90200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422084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965820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59027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4418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66244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487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2221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3245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0087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2646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1875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983718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7284052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7246040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655341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487760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4148873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111008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35025517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23023697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Tree>
    <p:extLst>
      <p:ext uri="{BB962C8B-B14F-4D97-AF65-F5344CB8AC3E}">
        <p14:creationId xmlns:p14="http://schemas.microsoft.com/office/powerpoint/2010/main" val="37499118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617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6617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479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28388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4620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723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143787736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816576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51811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731157997"/>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4402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0133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644031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77601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093626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29931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8883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00547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24900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8461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0"/>
            <a:ext cx="11889564" cy="2059025"/>
          </a:xfrm>
        </p:spPr>
        <p:txBody>
          <a:bodyPr/>
          <a:lstStyle>
            <a:lvl1pPr marL="0" indent="0">
              <a:buNone/>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2757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21629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03301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29767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45837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8742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smtClean="0"/>
              <a:t>Click to edit Master title style</a:t>
            </a:r>
            <a:endParaRPr lang="en-US" dirty="0"/>
          </a:p>
        </p:txBody>
      </p:sp>
    </p:spTree>
    <p:extLst>
      <p:ext uri="{BB962C8B-B14F-4D97-AF65-F5344CB8AC3E}">
        <p14:creationId xmlns:p14="http://schemas.microsoft.com/office/powerpoint/2010/main" val="28362866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20939817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smtClean="0"/>
              <a:t>Click to edit Master title style</a:t>
            </a:r>
            <a:endParaRPr lang="en-US" dirty="0"/>
          </a:p>
        </p:txBody>
      </p:sp>
    </p:spTree>
    <p:extLst>
      <p:ext uri="{BB962C8B-B14F-4D97-AF65-F5344CB8AC3E}">
        <p14:creationId xmlns:p14="http://schemas.microsoft.com/office/powerpoint/2010/main" val="8432207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5386398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18198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0" y="1212854"/>
            <a:ext cx="11889564" cy="2059025"/>
          </a:xfrm>
        </p:spPr>
        <p:txBody>
          <a:bodyPr/>
          <a:lstStyle>
            <a:lvl1pPr marL="0" indent="0">
              <a:buNone/>
              <a:defRPr>
                <a:gradFill>
                  <a:gsLst>
                    <a:gs pos="2920">
                      <a:schemeClr val="tx2"/>
                    </a:gs>
                    <a:gs pos="39000">
                      <a:schemeClr val="tx2"/>
                    </a:gs>
                  </a:gsLst>
                  <a:lin ang="5400000" scaled="0"/>
                </a:gradFill>
              </a:defRPr>
            </a:lvl1pPr>
            <a:lvl2pPr marL="28549" indent="0">
              <a:buNone/>
              <a:defRPr sz="1999"/>
            </a:lvl2pPr>
            <a:lvl3pPr marL="223641" indent="0">
              <a:buNone/>
              <a:defRPr sz="1999"/>
            </a:lvl3pPr>
            <a:lvl4pPr marL="475833" indent="0">
              <a:buNone/>
              <a:defRPr sz="1799"/>
            </a:lvl4pPr>
            <a:lvl5pPr marL="739125" indent="0">
              <a:buNone/>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374987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smtClean="0"/>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59600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11828304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233530376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6665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06390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13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650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7007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6575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272562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image" Target="../media/image21.png"/><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theme" Target="../theme/theme1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image" Target="../media/image21.png"/><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theme" Target="../theme/theme11.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theme" Target="../theme/theme12.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image" Target="../media/image21.png"/><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theme" Target="../theme/theme1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image" Target="../media/image21.png"/><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14.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5.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image" Target="../media/image5.png"/><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image" Target="../media/image4.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image" Target="../media/image21.png"/><Relationship Id="rId5" Type="http://schemas.openxmlformats.org/officeDocument/2006/relationships/slideLayout" Target="../slideLayouts/slideLayout165.xml"/><Relationship Id="rId10" Type="http://schemas.openxmlformats.org/officeDocument/2006/relationships/theme" Target="../theme/theme9.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4" r:id="rId1"/>
    <p:sldLayoutId id="2147484093" r:id="rId2"/>
    <p:sldLayoutId id="2147484145" r:id="rId3"/>
    <p:sldLayoutId id="2147484155" r:id="rId4"/>
    <p:sldLayoutId id="2147484176" r:id="rId5"/>
    <p:sldLayoutId id="2147484202" r:id="rId6"/>
    <p:sldLayoutId id="2147484203" r:id="rId7"/>
    <p:sldLayoutId id="2147484350" r:id="rId8"/>
    <p:sldLayoutId id="2147484351" r:id="rId9"/>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4161" userDrawn="1">
          <p15:clr>
            <a:srgbClr val="F26B43"/>
          </p15:clr>
        </p15:guide>
        <p15:guide id="9" orient="horz" pos="3643" userDrawn="1">
          <p15:clr>
            <a:srgbClr val="F26B43"/>
          </p15:clr>
        </p15:guide>
        <p15:guide id="10" orient="horz" pos="4259" userDrawn="1">
          <p15:clr>
            <a:srgbClr val="F26B43"/>
          </p15:clr>
        </p15:guide>
        <p15:guide id="11" pos="195" userDrawn="1">
          <p15:clr>
            <a:srgbClr val="F26B43"/>
          </p15:clr>
        </p15:guide>
        <p15:guide id="12" pos="269" userDrawn="1">
          <p15:clr>
            <a:srgbClr val="F26B43"/>
          </p15:clr>
        </p15:guide>
        <p15:guide id="13" pos="749" userDrawn="1">
          <p15:clr>
            <a:srgbClr val="F26B43"/>
          </p15:clr>
        </p15:guide>
        <p15:guide id="14" pos="1325" userDrawn="1">
          <p15:clr>
            <a:srgbClr val="F26B43"/>
          </p15:clr>
        </p15:guide>
        <p15:guide id="15" pos="1901" userDrawn="1">
          <p15:clr>
            <a:srgbClr val="F26B43"/>
          </p15:clr>
        </p15:guide>
        <p15:guide id="16" pos="2477" userDrawn="1">
          <p15:clr>
            <a:srgbClr val="F26B43"/>
          </p15:clr>
        </p15:guide>
        <p15:guide id="17" pos="3053" userDrawn="1">
          <p15:clr>
            <a:srgbClr val="F26B43"/>
          </p15:clr>
        </p15:guide>
        <p15:guide id="18" pos="3629" userDrawn="1">
          <p15:clr>
            <a:srgbClr val="F26B43"/>
          </p15:clr>
        </p15:guide>
        <p15:guide id="19" pos="4205" userDrawn="1">
          <p15:clr>
            <a:srgbClr val="F26B43"/>
          </p15:clr>
        </p15:guide>
        <p15:guide id="20" pos="4781" userDrawn="1">
          <p15:clr>
            <a:srgbClr val="F26B43"/>
          </p15:clr>
        </p15:guide>
        <p15:guide id="21" pos="5357" userDrawn="1">
          <p15:clr>
            <a:srgbClr val="F26B43"/>
          </p15:clr>
        </p15:guide>
        <p15:guide id="22" pos="5933" userDrawn="1">
          <p15:clr>
            <a:srgbClr val="F26B43"/>
          </p15:clr>
        </p15:guide>
        <p15:guide id="23" pos="6509" userDrawn="1">
          <p15:clr>
            <a:srgbClr val="F26B43"/>
          </p15:clr>
        </p15:guide>
        <p15:guide id="24" pos="7085" userDrawn="1">
          <p15:clr>
            <a:srgbClr val="F26B43"/>
          </p15:clr>
        </p15:guide>
        <p15:guide id="25" pos="7661" userDrawn="1">
          <p15:clr>
            <a:srgbClr val="F26B43"/>
          </p15:clr>
        </p15:guide>
        <p15:guide id="26" pos="756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204069758"/>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4207593895"/>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transition>
    <p:fade/>
  </p:transition>
  <p:txStyles>
    <p:titleStyle>
      <a:lvl1pPr algn="l" defTabSz="93229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7" marR="0" indent="-342737"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2" marR="0" indent="-241186"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719"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3pPr>
      <a:lvl4pPr marL="102821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4pPr>
      <a:lvl5pPr marL="1256701" marR="0" indent="-228491" algn="l" defTabSz="93229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9" kern="1200" spc="0" baseline="0">
          <a:gradFill>
            <a:gsLst>
              <a:gs pos="1250">
                <a:schemeClr val="tx1"/>
              </a:gs>
              <a:gs pos="100000">
                <a:schemeClr val="tx1"/>
              </a:gs>
            </a:gsLst>
            <a:lin ang="5400000" scaled="0"/>
          </a:gradFill>
          <a:latin typeface="+mn-lt"/>
          <a:ea typeface="+mn-ea"/>
          <a:cs typeface="+mn-cs"/>
        </a:defRPr>
      </a:lvl5pPr>
      <a:lvl6pPr marL="256381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70"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18"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69" indent="-233075" algn="l" defTabSz="93229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98" rtl="0" eaLnBrk="1" latinLnBrk="0" hangingPunct="1">
        <a:defRPr sz="1799" kern="1200">
          <a:solidFill>
            <a:schemeClr val="tx1"/>
          </a:solidFill>
          <a:latin typeface="+mn-lt"/>
          <a:ea typeface="+mn-ea"/>
          <a:cs typeface="+mn-cs"/>
        </a:defRPr>
      </a:lvl1pPr>
      <a:lvl2pPr marL="466149" algn="l" defTabSz="932298" rtl="0" eaLnBrk="1" latinLnBrk="0" hangingPunct="1">
        <a:defRPr sz="1799" kern="1200">
          <a:solidFill>
            <a:schemeClr val="tx1"/>
          </a:solidFill>
          <a:latin typeface="+mn-lt"/>
          <a:ea typeface="+mn-ea"/>
          <a:cs typeface="+mn-cs"/>
        </a:defRPr>
      </a:lvl2pPr>
      <a:lvl3pPr marL="932298" algn="l" defTabSz="932298" rtl="0" eaLnBrk="1" latinLnBrk="0" hangingPunct="1">
        <a:defRPr sz="1799" kern="1200">
          <a:solidFill>
            <a:schemeClr val="tx1"/>
          </a:solidFill>
          <a:latin typeface="+mn-lt"/>
          <a:ea typeface="+mn-ea"/>
          <a:cs typeface="+mn-cs"/>
        </a:defRPr>
      </a:lvl3pPr>
      <a:lvl4pPr marL="1398447" algn="l" defTabSz="932298" rtl="0" eaLnBrk="1" latinLnBrk="0" hangingPunct="1">
        <a:defRPr sz="1799" kern="1200">
          <a:solidFill>
            <a:schemeClr val="tx1"/>
          </a:solidFill>
          <a:latin typeface="+mn-lt"/>
          <a:ea typeface="+mn-ea"/>
          <a:cs typeface="+mn-cs"/>
        </a:defRPr>
      </a:lvl4pPr>
      <a:lvl5pPr marL="1864595" algn="l" defTabSz="932298" rtl="0" eaLnBrk="1" latinLnBrk="0" hangingPunct="1">
        <a:defRPr sz="1799" kern="1200">
          <a:solidFill>
            <a:schemeClr val="tx1"/>
          </a:solidFill>
          <a:latin typeface="+mn-lt"/>
          <a:ea typeface="+mn-ea"/>
          <a:cs typeface="+mn-cs"/>
        </a:defRPr>
      </a:lvl5pPr>
      <a:lvl6pPr marL="2330747" algn="l" defTabSz="932298" rtl="0" eaLnBrk="1" latinLnBrk="0" hangingPunct="1">
        <a:defRPr sz="1799" kern="1200">
          <a:solidFill>
            <a:schemeClr val="tx1"/>
          </a:solidFill>
          <a:latin typeface="+mn-lt"/>
          <a:ea typeface="+mn-ea"/>
          <a:cs typeface="+mn-cs"/>
        </a:defRPr>
      </a:lvl6pPr>
      <a:lvl7pPr marL="2796894" algn="l" defTabSz="932298" rtl="0" eaLnBrk="1" latinLnBrk="0" hangingPunct="1">
        <a:defRPr sz="1799" kern="1200">
          <a:solidFill>
            <a:schemeClr val="tx1"/>
          </a:solidFill>
          <a:latin typeface="+mn-lt"/>
          <a:ea typeface="+mn-ea"/>
          <a:cs typeface="+mn-cs"/>
        </a:defRPr>
      </a:lvl7pPr>
      <a:lvl8pPr marL="3263044" algn="l" defTabSz="932298" rtl="0" eaLnBrk="1" latinLnBrk="0" hangingPunct="1">
        <a:defRPr sz="1799" kern="1200">
          <a:solidFill>
            <a:schemeClr val="tx1"/>
          </a:solidFill>
          <a:latin typeface="+mn-lt"/>
          <a:ea typeface="+mn-ea"/>
          <a:cs typeface="+mn-cs"/>
        </a:defRPr>
      </a:lvl8pPr>
      <a:lvl9pPr marL="3729193" algn="l" defTabSz="932298"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2988927"/>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44262214"/>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 id="2147484429" r:id="rId26"/>
    <p:sldLayoutId id="2147484430"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AC36205-D215-4E26-A0C4-4D4A8DC7F13C}" type="datetimeFigureOut">
              <a:rPr lang="en-US" smtClean="0"/>
              <a:t>12/21/2015</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28EAC3F-F101-4D6D-916C-3C73EAB027DC}" type="slidenum">
              <a:rPr lang="en-US" smtClean="0"/>
              <a:t>‹#›</a:t>
            </a:fld>
            <a:endParaRPr lang="en-US"/>
          </a:p>
        </p:txBody>
      </p:sp>
      <p:pic>
        <p:nvPicPr>
          <p:cNvPr id="7" name="Picture 6"/>
          <p:cNvPicPr>
            <a:picLocks noChangeAspect="1"/>
          </p:cNvPicPr>
          <p:nvPr userDrawn="1"/>
        </p:nvPicPr>
        <p:blipFill>
          <a:blip r:embed="rId1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766757369"/>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Lst>
  <p:transition>
    <p:fade/>
  </p:transition>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5632146"/>
      </p:ext>
    </p:extLst>
  </p:cSld>
  <p:clrMap bg1="dk1" tx1="lt1" bg2="dk2" tx2="lt2" accent1="accent1" accent2="accent2" accent3="accent3" accent4="accent4" accent5="accent5" accent6="accent6" hlink="hlink" folHlink="folHlink"/>
  <p:sldLayoutIdLst>
    <p:sldLayoutId id="2147484175"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7" userDrawn="1">
          <p15:clr>
            <a:srgbClr val="5ACBF0"/>
          </p15:clr>
        </p15:guide>
        <p15:guide id="3" pos="7817" userDrawn="1">
          <p15:clr>
            <a:srgbClr val="5ACBF0"/>
          </p15:clr>
        </p15:guide>
        <p15:guide id="4" orient="horz" pos="4303" userDrawn="1">
          <p15:clr>
            <a:srgbClr val="5ACBF0"/>
          </p15:clr>
        </p15:guide>
        <p15:guide id="5" pos="764" userDrawn="1">
          <p15:clr>
            <a:srgbClr val="5ACBF0"/>
          </p15:clr>
        </p15:guide>
        <p15:guide id="6" pos="1352" userDrawn="1">
          <p15:clr>
            <a:srgbClr val="5ACBF0"/>
          </p15:clr>
        </p15:guide>
        <p15:guide id="7" pos="1940" userDrawn="1">
          <p15:clr>
            <a:srgbClr val="5ACBF0"/>
          </p15:clr>
        </p15:guide>
        <p15:guide id="8" pos="2527" userDrawn="1">
          <p15:clr>
            <a:srgbClr val="5ACBF0"/>
          </p15:clr>
        </p15:guide>
        <p15:guide id="9" pos="3115" userDrawn="1">
          <p15:clr>
            <a:srgbClr val="5ACBF0"/>
          </p15:clr>
        </p15:guide>
        <p15:guide id="10" pos="3703" userDrawn="1">
          <p15:clr>
            <a:srgbClr val="5ACBF0"/>
          </p15:clr>
        </p15:guide>
        <p15:guide id="11" pos="4290" userDrawn="1">
          <p15:clr>
            <a:srgbClr val="5ACBF0"/>
          </p15:clr>
        </p15:guide>
        <p15:guide id="12" pos="4878" userDrawn="1">
          <p15:clr>
            <a:srgbClr val="5ACBF0"/>
          </p15:clr>
        </p15:guide>
        <p15:guide id="13" pos="5466" userDrawn="1">
          <p15:clr>
            <a:srgbClr val="5ACBF0"/>
          </p15:clr>
        </p15:guide>
        <p15:guide id="14" pos="6054" userDrawn="1">
          <p15:clr>
            <a:srgbClr val="5ACBF0"/>
          </p15:clr>
        </p15:guide>
        <p15:guide id="15" pos="6641" userDrawn="1">
          <p15:clr>
            <a:srgbClr val="5ACBF0"/>
          </p15:clr>
        </p15:guide>
        <p15:guide id="16" pos="7229" userDrawn="1">
          <p15:clr>
            <a:srgbClr val="5ACBF0"/>
          </p15:clr>
        </p15:guide>
        <p15:guide id="17" orient="horz" pos="778" userDrawn="1">
          <p15:clr>
            <a:srgbClr val="5ACBF0"/>
          </p15:clr>
        </p15:guide>
        <p15:guide id="18" orient="horz" pos="1366" userDrawn="1">
          <p15:clr>
            <a:srgbClr val="5ACBF0"/>
          </p15:clr>
        </p15:guide>
        <p15:guide id="19" orient="horz" pos="1953" userDrawn="1">
          <p15:clr>
            <a:srgbClr val="5ACBF0"/>
          </p15:clr>
        </p15:guide>
        <p15:guide id="20" orient="horz" pos="2541" userDrawn="1">
          <p15:clr>
            <a:srgbClr val="5ACBF0"/>
          </p15:clr>
        </p15:guide>
        <p15:guide id="21" orient="horz" pos="3128" userDrawn="1">
          <p15:clr>
            <a:srgbClr val="5ACBF0"/>
          </p15:clr>
        </p15:guide>
        <p15:guide id="22" orient="horz" pos="3716" userDrawn="1">
          <p15:clr>
            <a:srgbClr val="5ACBF0"/>
          </p15:clr>
        </p15:guide>
        <p15:guide id="23" pos="294" userDrawn="1">
          <p15:clr>
            <a:srgbClr val="C35EA4"/>
          </p15:clr>
        </p15:guide>
        <p15:guide id="24" pos="7699" userDrawn="1">
          <p15:clr>
            <a:srgbClr val="C35EA4"/>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4057549519"/>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2019979047"/>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451532902"/>
      </p:ext>
    </p:extLst>
  </p:cSld>
  <p:clrMap bg1="dk1" tx1="lt1" bg2="dk2" tx2="lt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3189458844"/>
      </p:ext>
    </p:extLst>
  </p:cSld>
  <p:clrMap bg1="dk1" tx1="lt1" bg2="dk2" tx2="lt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4262" r:id="rId20"/>
    <p:sldLayoutId id="2147484263" r:id="rId21"/>
    <p:sldLayoutId id="2147484264" r:id="rId22"/>
    <p:sldLayoutId id="2147484265" r:id="rId23"/>
    <p:sldLayoutId id="2147484266" r:id="rId24"/>
    <p:sldLayoutId id="2147484267" r:id="rId25"/>
    <p:sldLayoutId id="2147484268" r:id="rId26"/>
    <p:sldLayoutId id="2147484269" r:id="rId27"/>
    <p:sldLayoutId id="2147484270" r:id="rId28"/>
    <p:sldLayoutId id="2147484271" r:id="rId29"/>
    <p:sldLayoutId id="2147484272" r:id="rId30"/>
    <p:sldLayoutId id="2147484273" r:id="rId31"/>
    <p:sldLayoutId id="2147484274" r:id="rId32"/>
    <p:sldLayoutId id="2147484275" r:id="rId33"/>
    <p:sldLayoutId id="2147484276"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881652"/>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 id="2147484309" r:id="rId32"/>
    <p:sldLayoutId id="2147484310" r:id="rId33"/>
    <p:sldLayoutId id="2147484311" r:id="rId34"/>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9041245"/>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9"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2347976"/>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65.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2.wdp"/><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4.xml"/></Relationships>
</file>

<file path=ppt/slides/_rels/slide31.xml.rels><?xml version="1.0" encoding="UTF-8" standalone="yes"?>
<Relationships xmlns="http://schemas.openxmlformats.org/package/2006/relationships"><Relationship Id="rId3" Type="http://schemas.openxmlformats.org/officeDocument/2006/relationships/hyperlink" Target="http://dev.office.com/codesamples#?filters=office%20add-ins" TargetMode="External"/><Relationship Id="rId2" Type="http://schemas.openxmlformats.org/officeDocument/2006/relationships/hyperlink" Target="http://dev.office.com/getting-started/addins" TargetMode="External"/><Relationship Id="rId1" Type="http://schemas.openxmlformats.org/officeDocument/2006/relationships/slideLayout" Target="../slideLayouts/slideLayout247.xml"/><Relationship Id="rId6" Type="http://schemas.openxmlformats.org/officeDocument/2006/relationships/hyperlink" Target="https://msdn.microsoft.com/en-us/library/office/jj220060.aspx" TargetMode="External"/><Relationship Id="rId5" Type="http://schemas.openxmlformats.org/officeDocument/2006/relationships/hyperlink" Target="http://dev.office.com/snack-videos" TargetMode="External"/><Relationship Id="rId4" Type="http://schemas.openxmlformats.org/officeDocument/2006/relationships/hyperlink" Target="http://dev.office.com/training#?filters=deep%20dive%20into%20the%20office%20365%20add-in%20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1.xml"/><Relationship Id="rId1" Type="http://schemas.openxmlformats.org/officeDocument/2006/relationships/slideLayout" Target="../slideLayouts/slideLayout174.xml"/><Relationship Id="rId5" Type="http://schemas.openxmlformats.org/officeDocument/2006/relationships/image" Target="../media/image63.emf"/><Relationship Id="rId4"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2.xml"/><Relationship Id="rId1" Type="http://schemas.openxmlformats.org/officeDocument/2006/relationships/slideLayout" Target="../slideLayouts/slideLayout184.xml"/><Relationship Id="rId6" Type="http://schemas.openxmlformats.org/officeDocument/2006/relationships/image" Target="../media/image65.emf"/><Relationship Id="rId11" Type="http://schemas.openxmlformats.org/officeDocument/2006/relationships/image" Target="../media/image67.png"/><Relationship Id="rId5" Type="http://schemas.openxmlformats.org/officeDocument/2006/relationships/image" Target="../media/image64.emf"/><Relationship Id="rId10" Type="http://schemas.openxmlformats.org/officeDocument/2006/relationships/image" Target="../media/image66.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xml"/><Relationship Id="rId1" Type="http://schemas.openxmlformats.org/officeDocument/2006/relationships/slideLayout" Target="../slideLayouts/slideLayout165.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729" dirty="0"/>
              <a:t>Office 365 Development</a:t>
            </a:r>
          </a:p>
        </p:txBody>
      </p:sp>
      <p:sp>
        <p:nvSpPr>
          <p:cNvPr id="3" name="Text Placeholder 2"/>
          <p:cNvSpPr>
            <a:spLocks noGrp="1"/>
          </p:cNvSpPr>
          <p:nvPr>
            <p:ph type="body" sz="quarter" idx="12"/>
          </p:nvPr>
        </p:nvSpPr>
        <p:spPr/>
        <p:txBody>
          <a:bodyPr/>
          <a:lstStyle/>
          <a:p>
            <a:endParaRPr lang="en-US" dirty="0" smtClean="0"/>
          </a:p>
        </p:txBody>
      </p:sp>
    </p:spTree>
    <p:extLst>
      <p:ext uri="{BB962C8B-B14F-4D97-AF65-F5344CB8AC3E}">
        <p14:creationId xmlns:p14="http://schemas.microsoft.com/office/powerpoint/2010/main" val="1886358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a:t>
            </a:r>
            <a:r>
              <a:rPr lang="en-US" dirty="0" smtClean="0"/>
              <a:t>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1481008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6197" y="313361"/>
            <a:ext cx="11690901" cy="762786"/>
          </a:xfrm>
        </p:spPr>
        <p:txBody>
          <a:bodyPr/>
          <a:lstStyle/>
          <a:p>
            <a:r>
              <a:rPr lang="en-US" dirty="0" smtClean="0"/>
              <a:t>Office 2013/2016 development </a:t>
            </a:r>
            <a:r>
              <a:rPr lang="en-US" dirty="0"/>
              <a:t>s</a:t>
            </a:r>
            <a:r>
              <a:rPr lang="en-US" dirty="0" smtClean="0"/>
              <a:t>cenarios</a:t>
            </a:r>
            <a:endParaRPr lang="en-US" dirty="0"/>
          </a:p>
        </p:txBody>
      </p:sp>
      <p:sp>
        <p:nvSpPr>
          <p:cNvPr id="4" name="Text Placeholder 3"/>
          <p:cNvSpPr>
            <a:spLocks noGrp="1"/>
          </p:cNvSpPr>
          <p:nvPr>
            <p:ph type="body" sz="quarter" idx="10"/>
          </p:nvPr>
        </p:nvSpPr>
        <p:spPr>
          <a:xfrm>
            <a:off x="295870" y="1227305"/>
            <a:ext cx="11887200" cy="5484812"/>
          </a:xfrm>
        </p:spPr>
        <p:txBody>
          <a:bodyPr/>
          <a:lstStyle/>
          <a:p>
            <a:pPr marL="0" indent="0">
              <a:buNone/>
            </a:pPr>
            <a:r>
              <a:rPr lang="en-US" sz="3264" dirty="0"/>
              <a:t>Web and cross-device ready</a:t>
            </a:r>
          </a:p>
          <a:p>
            <a:pPr marL="0" indent="0">
              <a:buNone/>
            </a:pPr>
            <a:r>
              <a:rPr lang="en-US" sz="3264" dirty="0"/>
              <a:t>Integrate rich web content in Office content</a:t>
            </a:r>
          </a:p>
          <a:p>
            <a:pPr marL="0" indent="0">
              <a:buNone/>
            </a:pPr>
            <a:r>
              <a:rPr lang="en-US" sz="3264" dirty="0"/>
              <a:t>Include contextual content within </a:t>
            </a:r>
            <a:r>
              <a:rPr lang="en-US" sz="3264" dirty="0" smtClean="0"/>
              <a:t>Office </a:t>
            </a:r>
            <a:r>
              <a:rPr lang="en-US" sz="3264" dirty="0" smtClean="0"/>
              <a:t>Add-ins</a:t>
            </a:r>
            <a:endParaRPr lang="en-US" sz="3264" dirty="0"/>
          </a:p>
        </p:txBody>
      </p:sp>
      <p:grpSp>
        <p:nvGrpSpPr>
          <p:cNvPr id="22" name="Group 21"/>
          <p:cNvGrpSpPr/>
          <p:nvPr/>
        </p:nvGrpSpPr>
        <p:grpSpPr>
          <a:xfrm>
            <a:off x="294993" y="3507921"/>
            <a:ext cx="3966407" cy="3109411"/>
            <a:chOff x="161643" y="3431721"/>
            <a:chExt cx="3966407" cy="3109411"/>
          </a:xfrm>
        </p:grpSpPr>
        <p:sp>
          <p:nvSpPr>
            <p:cNvPr id="23" name="Rectangle 22"/>
            <p:cNvSpPr/>
            <p:nvPr/>
          </p:nvSpPr>
          <p:spPr>
            <a:xfrm>
              <a:off x="161643" y="3431721"/>
              <a:ext cx="3966407"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Pre-Office </a:t>
              </a:r>
              <a:r>
                <a:rPr lang="en-US" sz="3600" dirty="0">
                  <a:gradFill>
                    <a:gsLst>
                      <a:gs pos="1250">
                        <a:schemeClr val="bg1"/>
                      </a:gs>
                      <a:gs pos="100000">
                        <a:schemeClr val="bg1"/>
                      </a:gs>
                    </a:gsLst>
                    <a:lin ang="5400000" scaled="0"/>
                  </a:gradFill>
                  <a:latin typeface="+mj-lt"/>
                </a:rPr>
                <a:t>2013</a:t>
              </a:r>
            </a:p>
          </p:txBody>
        </p:sp>
        <p:sp>
          <p:nvSpPr>
            <p:cNvPr id="24" name="Oval 28"/>
            <p:cNvSpPr/>
            <p:nvPr/>
          </p:nvSpPr>
          <p:spPr>
            <a:xfrm>
              <a:off x="241013" y="4358781"/>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Extending Office </a:t>
              </a:r>
              <a:r>
                <a:rPr lang="en-US" dirty="0" smtClean="0">
                  <a:gradFill>
                    <a:gsLst>
                      <a:gs pos="1250">
                        <a:schemeClr val="tx1"/>
                      </a:gs>
                      <a:gs pos="100000">
                        <a:schemeClr val="tx1"/>
                      </a:gs>
                    </a:gsLst>
                    <a:lin ang="5400000" scaled="0"/>
                  </a:gradFill>
                </a:rPr>
                <a:t>ribbon</a:t>
              </a:r>
              <a:endParaRPr lang="en-US" dirty="0">
                <a:gradFill>
                  <a:gsLst>
                    <a:gs pos="1250">
                      <a:schemeClr val="tx1"/>
                    </a:gs>
                    <a:gs pos="100000">
                      <a:schemeClr val="tx1"/>
                    </a:gs>
                  </a:gsLst>
                  <a:lin ang="5400000" scaled="0"/>
                </a:gradFill>
              </a:endParaRPr>
            </a:p>
          </p:txBody>
        </p:sp>
        <p:sp>
          <p:nvSpPr>
            <p:cNvPr id="25" name="Oval 28"/>
            <p:cNvSpPr/>
            <p:nvPr/>
          </p:nvSpPr>
          <p:spPr>
            <a:xfrm>
              <a:off x="2182890" y="4358780"/>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COM </a:t>
              </a:r>
              <a:r>
                <a:rPr lang="en-US" dirty="0" smtClean="0">
                  <a:gradFill>
                    <a:gsLst>
                      <a:gs pos="1250">
                        <a:schemeClr val="tx1"/>
                      </a:gs>
                      <a:gs pos="100000">
                        <a:schemeClr val="tx1"/>
                      </a:gs>
                    </a:gsLst>
                    <a:lin ang="5400000" scaled="0"/>
                  </a:gradFill>
                </a:rPr>
                <a:t>Add-in</a:t>
              </a:r>
              <a:endParaRPr lang="en-US" dirty="0">
                <a:gradFill>
                  <a:gsLst>
                    <a:gs pos="1250">
                      <a:schemeClr val="tx1"/>
                    </a:gs>
                    <a:gs pos="100000">
                      <a:schemeClr val="tx1"/>
                    </a:gs>
                  </a:gsLst>
                  <a:lin ang="5400000" scaled="0"/>
                </a:gradFill>
              </a:endParaRPr>
            </a:p>
          </p:txBody>
        </p:sp>
        <p:sp>
          <p:nvSpPr>
            <p:cNvPr id="26" name="Oval 28"/>
            <p:cNvSpPr/>
            <p:nvPr/>
          </p:nvSpPr>
          <p:spPr>
            <a:xfrm>
              <a:off x="241013"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Macro</a:t>
              </a:r>
            </a:p>
          </p:txBody>
        </p:sp>
        <p:sp>
          <p:nvSpPr>
            <p:cNvPr id="27" name="Oval 28"/>
            <p:cNvSpPr/>
            <p:nvPr/>
          </p:nvSpPr>
          <p:spPr>
            <a:xfrm>
              <a:off x="2182890" y="5448189"/>
              <a:ext cx="1867314" cy="10055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tx1"/>
                      </a:gs>
                      <a:gs pos="100000">
                        <a:schemeClr val="tx1"/>
                      </a:gs>
                    </a:gsLst>
                    <a:lin ang="5400000" scaled="0"/>
                  </a:gradFill>
                </a:rPr>
                <a:t>VSTO</a:t>
              </a:r>
            </a:p>
          </p:txBody>
        </p:sp>
      </p:grpSp>
      <p:grpSp>
        <p:nvGrpSpPr>
          <p:cNvPr id="28" name="Group 27"/>
          <p:cNvGrpSpPr/>
          <p:nvPr/>
        </p:nvGrpSpPr>
        <p:grpSpPr>
          <a:xfrm>
            <a:off x="4328951" y="3507920"/>
            <a:ext cx="7856191" cy="3109411"/>
            <a:chOff x="4195601" y="3431720"/>
            <a:chExt cx="7856191" cy="3109411"/>
          </a:xfrm>
        </p:grpSpPr>
        <p:sp>
          <p:nvSpPr>
            <p:cNvPr id="29" name="Rectangle 28"/>
            <p:cNvSpPr/>
            <p:nvPr/>
          </p:nvSpPr>
          <p:spPr>
            <a:xfrm>
              <a:off x="4195601" y="3431720"/>
              <a:ext cx="7856191" cy="3109411"/>
            </a:xfrm>
            <a:prstGeom prst="rect">
              <a:avLst/>
            </a:prstGeom>
            <a:solidFill>
              <a:schemeClr val="tx2"/>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lIns="182880" tIns="146304" rIns="182880" bIns="146304" anchor="t" anchorCtr="0"/>
            <a:lstStyle/>
            <a:p>
              <a:r>
                <a:rPr lang="en-US" sz="3600" dirty="0" smtClean="0">
                  <a:gradFill>
                    <a:gsLst>
                      <a:gs pos="1250">
                        <a:schemeClr val="bg1"/>
                      </a:gs>
                      <a:gs pos="100000">
                        <a:schemeClr val="bg1"/>
                      </a:gs>
                    </a:gsLst>
                    <a:lin ang="5400000" scaled="0"/>
                  </a:gradFill>
                  <a:latin typeface="+mj-lt"/>
                </a:rPr>
                <a:t>Office 2013/2016</a:t>
              </a:r>
              <a:endParaRPr lang="en-US" sz="3600" dirty="0">
                <a:gradFill>
                  <a:gsLst>
                    <a:gs pos="1250">
                      <a:schemeClr val="bg1"/>
                    </a:gs>
                    <a:gs pos="100000">
                      <a:schemeClr val="bg1"/>
                    </a:gs>
                  </a:gsLst>
                  <a:lin ang="5400000" scaled="0"/>
                </a:gradFill>
                <a:latin typeface="+mj-lt"/>
              </a:endParaRPr>
            </a:p>
          </p:txBody>
        </p:sp>
        <p:sp>
          <p:nvSpPr>
            <p:cNvPr id="30" name="Oval 28"/>
            <p:cNvSpPr/>
            <p:nvPr/>
          </p:nvSpPr>
          <p:spPr>
            <a:xfrm>
              <a:off x="4275323" y="4358779"/>
              <a:ext cx="1867313" cy="10045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Extending Office </a:t>
              </a:r>
              <a:r>
                <a:rPr lang="en-US" dirty="0" smtClean="0">
                  <a:gradFill>
                    <a:gsLst>
                      <a:gs pos="1250">
                        <a:schemeClr val="bg1"/>
                      </a:gs>
                      <a:gs pos="100000">
                        <a:schemeClr val="bg1"/>
                      </a:gs>
                    </a:gsLst>
                    <a:lin ang="5400000" scaled="0"/>
                  </a:gradFill>
                </a:rPr>
                <a:t>ribbon</a:t>
              </a:r>
              <a:endParaRPr lang="en-US" dirty="0">
                <a:gradFill>
                  <a:gsLst>
                    <a:gs pos="1250">
                      <a:schemeClr val="bg1"/>
                    </a:gs>
                    <a:gs pos="100000">
                      <a:schemeClr val="bg1"/>
                    </a:gs>
                  </a:gsLst>
                  <a:lin ang="5400000" scaled="0"/>
                </a:gradFill>
              </a:endParaRPr>
            </a:p>
          </p:txBody>
        </p:sp>
        <p:sp>
          <p:nvSpPr>
            <p:cNvPr id="31" name="Oval 28"/>
            <p:cNvSpPr/>
            <p:nvPr/>
          </p:nvSpPr>
          <p:spPr>
            <a:xfrm>
              <a:off x="6216351" y="435877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COM </a:t>
              </a:r>
              <a:r>
                <a:rPr lang="en-US" dirty="0" smtClean="0">
                  <a:gradFill>
                    <a:gsLst>
                      <a:gs pos="1250">
                        <a:schemeClr val="bg1"/>
                      </a:gs>
                      <a:gs pos="100000">
                        <a:schemeClr val="bg1"/>
                      </a:gs>
                    </a:gsLst>
                    <a:lin ang="5400000" scaled="0"/>
                  </a:gradFill>
                </a:rPr>
                <a:t>Add-in</a:t>
              </a:r>
              <a:endParaRPr lang="en-US" dirty="0">
                <a:gradFill>
                  <a:gsLst>
                    <a:gs pos="1250">
                      <a:schemeClr val="bg1"/>
                    </a:gs>
                    <a:gs pos="100000">
                      <a:schemeClr val="bg1"/>
                    </a:gs>
                  </a:gsLst>
                  <a:lin ang="5400000" scaled="0"/>
                </a:gradFill>
              </a:endParaRPr>
            </a:p>
          </p:txBody>
        </p:sp>
        <p:sp>
          <p:nvSpPr>
            <p:cNvPr id="32" name="Oval 28"/>
            <p:cNvSpPr/>
            <p:nvPr/>
          </p:nvSpPr>
          <p:spPr>
            <a:xfrm>
              <a:off x="427436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Macro</a:t>
              </a:r>
            </a:p>
          </p:txBody>
        </p:sp>
        <p:sp>
          <p:nvSpPr>
            <p:cNvPr id="33" name="Oval 28"/>
            <p:cNvSpPr/>
            <p:nvPr/>
          </p:nvSpPr>
          <p:spPr>
            <a:xfrm>
              <a:off x="6216351" y="5448189"/>
              <a:ext cx="1867313" cy="10083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VSTO</a:t>
              </a:r>
            </a:p>
          </p:txBody>
        </p:sp>
        <p:sp>
          <p:nvSpPr>
            <p:cNvPr id="34" name="Oval 28"/>
            <p:cNvSpPr/>
            <p:nvPr/>
          </p:nvSpPr>
          <p:spPr>
            <a:xfrm>
              <a:off x="8162498"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Office </a:t>
              </a:r>
              <a:r>
                <a:rPr lang="en-US" dirty="0" smtClean="0">
                  <a:gradFill>
                    <a:gsLst>
                      <a:gs pos="1250">
                        <a:schemeClr val="bg1"/>
                      </a:gs>
                      <a:gs pos="100000">
                        <a:schemeClr val="bg1"/>
                      </a:gs>
                    </a:gsLst>
                    <a:lin ang="5400000" scaled="0"/>
                  </a:gradFill>
                </a:rPr>
                <a:t>Add-ins</a:t>
              </a:r>
              <a:endParaRPr lang="en-US" dirty="0">
                <a:gradFill>
                  <a:gsLst>
                    <a:gs pos="1250">
                      <a:schemeClr val="bg1"/>
                    </a:gs>
                    <a:gs pos="100000">
                      <a:schemeClr val="bg1"/>
                    </a:gs>
                  </a:gsLst>
                  <a:lin ang="5400000" scaled="0"/>
                </a:gradFill>
              </a:endParaRPr>
            </a:p>
          </p:txBody>
        </p:sp>
        <p:sp>
          <p:nvSpPr>
            <p:cNvPr id="35" name="Oval 28"/>
            <p:cNvSpPr/>
            <p:nvPr/>
          </p:nvSpPr>
          <p:spPr>
            <a:xfrm>
              <a:off x="8162498" y="5445396"/>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a:gradFill>
                    <a:gsLst>
                      <a:gs pos="1250">
                        <a:schemeClr val="bg1"/>
                      </a:gs>
                      <a:gs pos="100000">
                        <a:schemeClr val="bg1"/>
                      </a:gs>
                    </a:gsLst>
                    <a:lin ang="5400000" scaled="0"/>
                  </a:gradFill>
                </a:rPr>
                <a:t>Document </a:t>
              </a:r>
              <a:r>
                <a:rPr lang="en-US" dirty="0" smtClean="0">
                  <a:gradFill>
                    <a:gsLst>
                      <a:gs pos="1250">
                        <a:schemeClr val="bg1"/>
                      </a:gs>
                      <a:gs pos="100000">
                        <a:schemeClr val="bg1"/>
                      </a:gs>
                    </a:gsLst>
                    <a:lin ang="5400000" scaled="0"/>
                  </a:gradFill>
                </a:rPr>
                <a:t>template</a:t>
              </a:r>
              <a:endParaRPr lang="en-US" dirty="0">
                <a:gradFill>
                  <a:gsLst>
                    <a:gs pos="1250">
                      <a:schemeClr val="bg1"/>
                    </a:gs>
                    <a:gs pos="100000">
                      <a:schemeClr val="bg1"/>
                    </a:gs>
                  </a:gsLst>
                  <a:lin ang="5400000" scaled="0"/>
                </a:gradFill>
              </a:endParaRPr>
            </a:p>
          </p:txBody>
        </p:sp>
        <p:sp>
          <p:nvSpPr>
            <p:cNvPr id="36" name="Oval 28"/>
            <p:cNvSpPr/>
            <p:nvPr/>
          </p:nvSpPr>
          <p:spPr>
            <a:xfrm>
              <a:off x="10103526" y="4356012"/>
              <a:ext cx="1867313" cy="1008349"/>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dirty="0" smtClean="0">
                  <a:gradFill>
                    <a:gsLst>
                      <a:gs pos="1250">
                        <a:schemeClr val="bg1"/>
                      </a:gs>
                      <a:gs pos="100000">
                        <a:schemeClr val="bg1"/>
                      </a:gs>
                    </a:gsLst>
                    <a:lin ang="5400000" scaled="0"/>
                  </a:gradFill>
                </a:rPr>
                <a:t>SharePoint </a:t>
              </a:r>
              <a:r>
                <a:rPr lang="en-US" dirty="0" smtClean="0">
                  <a:gradFill>
                    <a:gsLst>
                      <a:gs pos="1250">
                        <a:schemeClr val="bg1"/>
                      </a:gs>
                      <a:gs pos="100000">
                        <a:schemeClr val="bg1"/>
                      </a:gs>
                    </a:gsLst>
                    <a:lin ang="5400000" scaled="0"/>
                  </a:gradFill>
                </a:rPr>
                <a:t>Add-ins</a:t>
              </a:r>
              <a:endParaRPr lang="en-US" dirty="0">
                <a:gradFill>
                  <a:gsLst>
                    <a:gs pos="1250">
                      <a:schemeClr val="bg1"/>
                    </a:gs>
                    <a:gs pos="100000">
                      <a:schemeClr val="bg1"/>
                    </a:gs>
                  </a:gsLst>
                  <a:lin ang="5400000" scaled="0"/>
                </a:gradFill>
              </a:endParaRPr>
            </a:p>
          </p:txBody>
        </p:sp>
      </p:grpSp>
      <p:sp useBgFill="1">
        <p:nvSpPr>
          <p:cNvPr id="37" name="Rectangle 36"/>
          <p:cNvSpPr/>
          <p:nvPr/>
        </p:nvSpPr>
        <p:spPr bwMode="auto">
          <a:xfrm>
            <a:off x="133350" y="6627223"/>
            <a:ext cx="12461966" cy="100690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85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50" fill="hold"/>
                                        <p:tgtEl>
                                          <p:spTgt spid="28"/>
                                        </p:tgtEl>
                                        <p:attrNameLst>
                                          <p:attrName>ppt_x</p:attrName>
                                        </p:attrNameLst>
                                      </p:cBhvr>
                                      <p:tavLst>
                                        <p:tav tm="0">
                                          <p:val>
                                            <p:strVal val="#ppt_x"/>
                                          </p:val>
                                        </p:tav>
                                        <p:tav tm="100000">
                                          <p:val>
                                            <p:strVal val="#ppt_x"/>
                                          </p:val>
                                        </p:tav>
                                      </p:tavLst>
                                    </p:anim>
                                    <p:anim calcmode="lin" valueType="num">
                                      <p:cBhvr additive="base">
                                        <p:cTn id="14"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hidden="1"/>
          <p:cNvGrpSpPr/>
          <p:nvPr/>
        </p:nvGrpSpPr>
        <p:grpSpPr>
          <a:xfrm>
            <a:off x="2001136" y="1496862"/>
            <a:ext cx="8434206" cy="5592427"/>
            <a:chOff x="564300" y="1395675"/>
            <a:chExt cx="11027672" cy="5485475"/>
          </a:xfrm>
          <a:solidFill>
            <a:schemeClr val="bg2">
              <a:lumMod val="90000"/>
            </a:schemeClr>
          </a:solidFill>
        </p:grpSpPr>
        <p:grpSp>
          <p:nvGrpSpPr>
            <p:cNvPr id="39" name="Group 38"/>
            <p:cNvGrpSpPr/>
            <p:nvPr/>
          </p:nvGrpSpPr>
          <p:grpSpPr>
            <a:xfrm>
              <a:off x="564300" y="1395675"/>
              <a:ext cx="11027672" cy="1298448"/>
              <a:chOff x="0" y="1401500"/>
              <a:chExt cx="11107775" cy="1298448"/>
            </a:xfrm>
            <a:grpFill/>
          </p:grpSpPr>
          <p:sp>
            <p:nvSpPr>
              <p:cNvPr id="86" name="Rectangle 85"/>
              <p:cNvSpPr/>
              <p:nvPr/>
            </p:nvSpPr>
            <p:spPr>
              <a:xfrm>
                <a:off x="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7" name="Rectangle 86"/>
              <p:cNvSpPr/>
              <p:nvPr/>
            </p:nvSpPr>
            <p:spPr>
              <a:xfrm>
                <a:off x="139997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8" name="Rectangle 87"/>
              <p:cNvSpPr/>
              <p:nvPr/>
            </p:nvSpPr>
            <p:spPr>
              <a:xfrm>
                <a:off x="2799954"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9" name="Rectangle 88"/>
              <p:cNvSpPr/>
              <p:nvPr/>
            </p:nvSpPr>
            <p:spPr>
              <a:xfrm>
                <a:off x="4199931"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0" name="Rectangle 89"/>
              <p:cNvSpPr/>
              <p:nvPr/>
            </p:nvSpPr>
            <p:spPr>
              <a:xfrm>
                <a:off x="5599907"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1" name="Rectangle 90"/>
              <p:cNvSpPr/>
              <p:nvPr/>
            </p:nvSpPr>
            <p:spPr>
              <a:xfrm>
                <a:off x="6999883"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2" name="Rectangle 91"/>
              <p:cNvSpPr/>
              <p:nvPr/>
            </p:nvSpPr>
            <p:spPr>
              <a:xfrm>
                <a:off x="8399860"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3" name="Rectangle 92"/>
              <p:cNvSpPr/>
              <p:nvPr/>
            </p:nvSpPr>
            <p:spPr>
              <a:xfrm>
                <a:off x="9799836" y="1401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94" name="Rectangle 93"/>
              <p:cNvSpPr/>
              <p:nvPr/>
            </p:nvSpPr>
            <p:spPr>
              <a:xfrm>
                <a:off x="1399977" y="1401500"/>
                <a:ext cx="653969" cy="649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0" name="Group 39"/>
            <p:cNvGrpSpPr/>
            <p:nvPr/>
          </p:nvGrpSpPr>
          <p:grpSpPr>
            <a:xfrm>
              <a:off x="564300" y="2791351"/>
              <a:ext cx="11027672" cy="1298448"/>
              <a:chOff x="0" y="2789500"/>
              <a:chExt cx="11107775" cy="1298448"/>
            </a:xfrm>
            <a:grpFill/>
          </p:grpSpPr>
          <p:sp>
            <p:nvSpPr>
              <p:cNvPr id="78" name="Rectangle 77"/>
              <p:cNvSpPr/>
              <p:nvPr/>
            </p:nvSpPr>
            <p:spPr>
              <a:xfrm>
                <a:off x="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9" name="Rectangle 78"/>
              <p:cNvSpPr/>
              <p:nvPr/>
            </p:nvSpPr>
            <p:spPr>
              <a:xfrm>
                <a:off x="139997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0" name="Rectangle 79"/>
              <p:cNvSpPr/>
              <p:nvPr/>
            </p:nvSpPr>
            <p:spPr>
              <a:xfrm>
                <a:off x="2799954"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1" name="Rectangle 80"/>
              <p:cNvSpPr/>
              <p:nvPr/>
            </p:nvSpPr>
            <p:spPr>
              <a:xfrm>
                <a:off x="4199931"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2" name="Rectangle 81"/>
              <p:cNvSpPr/>
              <p:nvPr/>
            </p:nvSpPr>
            <p:spPr>
              <a:xfrm>
                <a:off x="5599907"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3" name="Rectangle 82"/>
              <p:cNvSpPr/>
              <p:nvPr/>
            </p:nvSpPr>
            <p:spPr>
              <a:xfrm>
                <a:off x="6999883"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4" name="Rectangle 83"/>
              <p:cNvSpPr/>
              <p:nvPr/>
            </p:nvSpPr>
            <p:spPr>
              <a:xfrm>
                <a:off x="8399860"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85" name="Rectangle 84"/>
              <p:cNvSpPr/>
              <p:nvPr/>
            </p:nvSpPr>
            <p:spPr>
              <a:xfrm>
                <a:off x="9799836" y="27895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1" name="Group 40"/>
            <p:cNvGrpSpPr/>
            <p:nvPr/>
          </p:nvGrpSpPr>
          <p:grpSpPr>
            <a:xfrm>
              <a:off x="564300" y="4187026"/>
              <a:ext cx="11027672" cy="1298448"/>
              <a:chOff x="0" y="4191000"/>
              <a:chExt cx="11107775" cy="1298448"/>
            </a:xfrm>
            <a:grpFill/>
          </p:grpSpPr>
          <p:sp>
            <p:nvSpPr>
              <p:cNvPr id="54" name="Rectangle 53"/>
              <p:cNvSpPr/>
              <p:nvPr/>
            </p:nvSpPr>
            <p:spPr>
              <a:xfrm>
                <a:off x="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5" name="Rectangle 54"/>
              <p:cNvSpPr/>
              <p:nvPr/>
            </p:nvSpPr>
            <p:spPr>
              <a:xfrm>
                <a:off x="139997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6" name="Rectangle 55"/>
              <p:cNvSpPr/>
              <p:nvPr/>
            </p:nvSpPr>
            <p:spPr>
              <a:xfrm>
                <a:off x="2799954"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7" name="Rectangle 56"/>
              <p:cNvSpPr/>
              <p:nvPr/>
            </p:nvSpPr>
            <p:spPr>
              <a:xfrm>
                <a:off x="4199931"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1" name="Rectangle 70"/>
              <p:cNvSpPr/>
              <p:nvPr/>
            </p:nvSpPr>
            <p:spPr>
              <a:xfrm>
                <a:off x="5599907"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5" name="Rectangle 74"/>
              <p:cNvSpPr/>
              <p:nvPr/>
            </p:nvSpPr>
            <p:spPr>
              <a:xfrm>
                <a:off x="6999883"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6" name="Rectangle 75"/>
              <p:cNvSpPr/>
              <p:nvPr/>
            </p:nvSpPr>
            <p:spPr>
              <a:xfrm>
                <a:off x="8399860"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77" name="Rectangle 76"/>
              <p:cNvSpPr/>
              <p:nvPr/>
            </p:nvSpPr>
            <p:spPr>
              <a:xfrm>
                <a:off x="9799836" y="41910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nvGrpSpPr>
            <p:cNvPr id="45" name="Group 44"/>
            <p:cNvGrpSpPr/>
            <p:nvPr/>
          </p:nvGrpSpPr>
          <p:grpSpPr>
            <a:xfrm>
              <a:off x="564300" y="5582702"/>
              <a:ext cx="11027672" cy="1298448"/>
              <a:chOff x="0" y="5638800"/>
              <a:chExt cx="11107775" cy="1298448"/>
            </a:xfrm>
            <a:grpFill/>
          </p:grpSpPr>
          <p:sp>
            <p:nvSpPr>
              <p:cNvPr id="46" name="Rectangle 45"/>
              <p:cNvSpPr/>
              <p:nvPr/>
            </p:nvSpPr>
            <p:spPr>
              <a:xfrm>
                <a:off x="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7" name="Rectangle 46"/>
              <p:cNvSpPr/>
              <p:nvPr/>
            </p:nvSpPr>
            <p:spPr>
              <a:xfrm>
                <a:off x="139997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8" name="Rectangle 47"/>
              <p:cNvSpPr/>
              <p:nvPr/>
            </p:nvSpPr>
            <p:spPr>
              <a:xfrm>
                <a:off x="2799954"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49" name="Rectangle 48"/>
              <p:cNvSpPr/>
              <p:nvPr/>
            </p:nvSpPr>
            <p:spPr>
              <a:xfrm>
                <a:off x="4199931"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0" name="Rectangle 49"/>
              <p:cNvSpPr/>
              <p:nvPr/>
            </p:nvSpPr>
            <p:spPr>
              <a:xfrm>
                <a:off x="5599907"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1" name="Rectangle 50"/>
              <p:cNvSpPr/>
              <p:nvPr/>
            </p:nvSpPr>
            <p:spPr>
              <a:xfrm>
                <a:off x="6999883"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2" name="Rectangle 51"/>
              <p:cNvSpPr/>
              <p:nvPr/>
            </p:nvSpPr>
            <p:spPr>
              <a:xfrm>
                <a:off x="8399860"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sp>
            <p:nvSpPr>
              <p:cNvPr id="53" name="Rectangle 52"/>
              <p:cNvSpPr/>
              <p:nvPr/>
            </p:nvSpPr>
            <p:spPr>
              <a:xfrm>
                <a:off x="9799836" y="5638800"/>
                <a:ext cx="1307939" cy="12984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13"/>
                <a:endParaRPr lang="en-US" sz="1937">
                  <a:solidFill>
                    <a:srgbClr val="FFFFFF"/>
                  </a:solidFill>
                </a:endParaRPr>
              </a:p>
            </p:txBody>
          </p:sp>
        </p:grpSp>
      </p:grpSp>
      <p:sp>
        <p:nvSpPr>
          <p:cNvPr id="10" name="Title 9"/>
          <p:cNvSpPr>
            <a:spLocks noGrp="1"/>
          </p:cNvSpPr>
          <p:nvPr>
            <p:ph type="title"/>
          </p:nvPr>
        </p:nvSpPr>
        <p:spPr>
          <a:xfrm>
            <a:off x="261543" y="309223"/>
            <a:ext cx="11375536" cy="762786"/>
          </a:xfrm>
        </p:spPr>
        <p:txBody>
          <a:bodyPr/>
          <a:lstStyle/>
          <a:p>
            <a:r>
              <a:rPr lang="en-US" dirty="0" smtClean="0"/>
              <a:t>Anatomy</a:t>
            </a:r>
            <a:endParaRPr lang="en-US" dirty="0"/>
          </a:p>
        </p:txBody>
      </p:sp>
      <p:sp>
        <p:nvSpPr>
          <p:cNvPr id="60" name="Rectangle 94"/>
          <p:cNvSpPr/>
          <p:nvPr/>
        </p:nvSpPr>
        <p:spPr bwMode="auto">
          <a:xfrm>
            <a:off x="309563" y="2277355"/>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Web </a:t>
            </a:r>
            <a:r>
              <a:rPr lang="en-US" sz="1568" dirty="0" smtClean="0">
                <a:gradFill>
                  <a:gsLst>
                    <a:gs pos="0">
                      <a:srgbClr val="FFFFFF"/>
                    </a:gs>
                    <a:gs pos="100000">
                      <a:srgbClr val="FFFFFF"/>
                    </a:gs>
                  </a:gsLst>
                  <a:lin ang="5400000" scaled="0"/>
                </a:gradFill>
              </a:rPr>
              <a:t>server</a:t>
            </a:r>
            <a:endParaRPr lang="en-US" sz="1568" dirty="0">
              <a:gradFill>
                <a:gsLst>
                  <a:gs pos="0">
                    <a:srgbClr val="FFFFFF"/>
                  </a:gs>
                  <a:gs pos="100000">
                    <a:srgbClr val="FFFFFF"/>
                  </a:gs>
                </a:gsLst>
                <a:lin ang="5400000" scaled="0"/>
              </a:gradFill>
            </a:endParaRPr>
          </a:p>
        </p:txBody>
      </p:sp>
      <p:grpSp>
        <p:nvGrpSpPr>
          <p:cNvPr id="64" name="Group 63"/>
          <p:cNvGrpSpPr/>
          <p:nvPr/>
        </p:nvGrpSpPr>
        <p:grpSpPr>
          <a:xfrm>
            <a:off x="6183250" y="1149071"/>
            <a:ext cx="5977858" cy="5499488"/>
            <a:chOff x="5170599" y="1482860"/>
            <a:chExt cx="1898208" cy="1293727"/>
          </a:xfrm>
        </p:grpSpPr>
        <p:grpSp>
          <p:nvGrpSpPr>
            <p:cNvPr id="65" name="Group 64"/>
            <p:cNvGrpSpPr/>
            <p:nvPr/>
          </p:nvGrpSpPr>
          <p:grpSpPr>
            <a:xfrm>
              <a:off x="5170599" y="1482860"/>
              <a:ext cx="1898208" cy="1293727"/>
              <a:chOff x="3221955" y="1721563"/>
              <a:chExt cx="2288409" cy="1559669"/>
            </a:xfrm>
          </p:grpSpPr>
          <p:grpSp>
            <p:nvGrpSpPr>
              <p:cNvPr id="67" name="Group 66"/>
              <p:cNvGrpSpPr/>
              <p:nvPr/>
            </p:nvGrpSpPr>
            <p:grpSpPr>
              <a:xfrm>
                <a:off x="3221955" y="1721563"/>
                <a:ext cx="2288409" cy="1559669"/>
                <a:chOff x="8288911" y="1962373"/>
                <a:chExt cx="5159406" cy="3599727"/>
              </a:xfrm>
            </p:grpSpPr>
            <p:pic>
              <p:nvPicPr>
                <p:cNvPr id="6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88911" y="1962373"/>
                  <a:ext cx="5159406" cy="3599727"/>
                </a:xfrm>
                <a:prstGeom prst="rect">
                  <a:avLst/>
                </a:prstGeom>
                <a:noFill/>
                <a:ln w="127000">
                  <a:noFill/>
                  <a:miter lim="800000"/>
                  <a:headEnd/>
                  <a:tailEnd/>
                </a:ln>
                <a:effectLst>
                  <a:outerShdw blurRad="50800" dist="38100" dir="5400000" algn="ctr" rotWithShape="0">
                    <a:srgbClr val="000000">
                      <a:alpha val="40000"/>
                    </a:srgb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 name="Picture 69" descr="C:\Users\Tany\Desktop\excel-2010-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3700" y="1970368"/>
                  <a:ext cx="478973" cy="478973"/>
                </a:xfrm>
                <a:prstGeom prst="rect">
                  <a:avLst/>
                </a:prstGeom>
                <a:noFill/>
                <a:ln>
                  <a:noFill/>
                </a:ln>
                <a:extLst>
                  <a:ext uri="{909E8E84-426E-40dd-AFC4-6F175D3DCCD1}">
                    <a14:hiddenFill xmlns:a14="http://schemas.microsoft.com/office/drawing/2010/main" xmlns="">
                      <a:solidFill>
                        <a:srgbClr val="FFFFFF"/>
                      </a:solidFill>
                    </a14:hiddenFill>
                  </a:ext>
                </a:extLst>
              </p:spPr>
            </p:pic>
          </p:grpSp>
          <p:pic>
            <p:nvPicPr>
              <p:cNvPr id="6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9590" y="2557528"/>
                <a:ext cx="1061950" cy="63553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66" name="Straight Connector 65"/>
            <p:cNvCxnSpPr/>
            <p:nvPr/>
          </p:nvCxnSpPr>
          <p:spPr>
            <a:xfrm>
              <a:off x="7068807" y="1482860"/>
              <a:ext cx="0" cy="129372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94"/>
          <p:cNvSpPr/>
          <p:nvPr/>
        </p:nvSpPr>
        <p:spPr bwMode="auto">
          <a:xfrm>
            <a:off x="309563" y="4083872"/>
            <a:ext cx="2250344" cy="1371600"/>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182880" tIns="146304" rIns="182880" bIns="146304" rtlCol="0" anchor="t" anchorCtr="0"/>
          <a:lstStyle/>
          <a:p>
            <a:pPr defTabSz="913141"/>
            <a:r>
              <a:rPr lang="en-US" sz="1568" dirty="0">
                <a:gradFill>
                  <a:gsLst>
                    <a:gs pos="0">
                      <a:srgbClr val="FFFFFF"/>
                    </a:gs>
                    <a:gs pos="100000">
                      <a:srgbClr val="FFFFFF"/>
                    </a:gs>
                  </a:gsLst>
                  <a:lin ang="5400000" scaled="0"/>
                </a:gradFill>
              </a:rPr>
              <a:t>Office Store </a:t>
            </a:r>
            <a:r>
              <a:rPr lang="en-US" sz="1568" dirty="0" smtClean="0">
                <a:gradFill>
                  <a:gsLst>
                    <a:gs pos="0">
                      <a:srgbClr val="FFFFFF"/>
                    </a:gs>
                    <a:gs pos="100000">
                      <a:srgbClr val="FFFFFF"/>
                    </a:gs>
                  </a:gsLst>
                  <a:lin ang="5400000" scaled="0"/>
                </a:gradFill>
              </a:rPr>
              <a:t>or </a:t>
            </a:r>
            <a:endParaRPr lang="en-US" sz="1568" dirty="0">
              <a:gradFill>
                <a:gsLst>
                  <a:gs pos="0">
                    <a:srgbClr val="FFFFFF"/>
                  </a:gs>
                  <a:gs pos="100000">
                    <a:srgbClr val="FFFFFF"/>
                  </a:gs>
                </a:gsLst>
                <a:lin ang="5400000" scaled="0"/>
              </a:gradFill>
            </a:endParaRPr>
          </a:p>
          <a:p>
            <a:pPr defTabSz="913141"/>
            <a:r>
              <a:rPr lang="en-US" sz="1568" dirty="0">
                <a:gradFill>
                  <a:gsLst>
                    <a:gs pos="0">
                      <a:srgbClr val="FFFFFF"/>
                    </a:gs>
                    <a:gs pos="100000">
                      <a:srgbClr val="FFFFFF"/>
                    </a:gs>
                  </a:gsLst>
                  <a:lin ang="5400000" scaled="0"/>
                </a:gradFill>
              </a:rPr>
              <a:t>SharePoint </a:t>
            </a:r>
            <a:r>
              <a:rPr lang="en-US" sz="1568" dirty="0" smtClean="0">
                <a:gradFill>
                  <a:gsLst>
                    <a:gs pos="0">
                      <a:srgbClr val="FFFFFF"/>
                    </a:gs>
                    <a:gs pos="100000">
                      <a:srgbClr val="FFFFFF"/>
                    </a:gs>
                  </a:gsLst>
                  <a:lin ang="5400000" scaled="0"/>
                </a:gradFill>
              </a:rPr>
              <a:t>add-in </a:t>
            </a:r>
            <a:r>
              <a:rPr lang="en-US" sz="1568" dirty="0">
                <a:gradFill>
                  <a:gsLst>
                    <a:gs pos="0">
                      <a:srgbClr val="FFFFFF"/>
                    </a:gs>
                    <a:gs pos="100000">
                      <a:srgbClr val="FFFFFF"/>
                    </a:gs>
                  </a:gsLst>
                  <a:lin ang="5400000" scaled="0"/>
                </a:gradFill>
              </a:rPr>
              <a:t>c</a:t>
            </a:r>
            <a:r>
              <a:rPr lang="en-US" sz="1568" dirty="0" smtClean="0">
                <a:gradFill>
                  <a:gsLst>
                    <a:gs pos="0">
                      <a:srgbClr val="FFFFFF"/>
                    </a:gs>
                    <a:gs pos="100000">
                      <a:srgbClr val="FFFFFF"/>
                    </a:gs>
                  </a:gsLst>
                  <a:lin ang="5400000" scaled="0"/>
                </a:gradFill>
              </a:rPr>
              <a:t>atalog</a:t>
            </a:r>
            <a:endParaRPr lang="en-US" sz="1568" dirty="0">
              <a:gradFill>
                <a:gsLst>
                  <a:gs pos="0">
                    <a:srgbClr val="FFFFFF"/>
                  </a:gs>
                  <a:gs pos="100000">
                    <a:srgbClr val="FFFFFF"/>
                  </a:gs>
                </a:gsLst>
                <a:lin ang="5400000" scaled="0"/>
              </a:gradFill>
            </a:endParaRPr>
          </a:p>
        </p:txBody>
      </p:sp>
      <p:sp>
        <p:nvSpPr>
          <p:cNvPr id="73" name="Up Arrow 72"/>
          <p:cNvSpPr/>
          <p:nvPr/>
        </p:nvSpPr>
        <p:spPr bwMode="auto">
          <a:xfrm rot="16200000" flipH="1">
            <a:off x="4113558"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p:cNvGrpSpPr/>
          <p:nvPr/>
        </p:nvGrpSpPr>
        <p:grpSpPr>
          <a:xfrm>
            <a:off x="2896425" y="2800481"/>
            <a:ext cx="3077546" cy="916008"/>
            <a:chOff x="2773330" y="2800481"/>
            <a:chExt cx="3077546" cy="916008"/>
          </a:xfrm>
        </p:grpSpPr>
        <p:sp>
          <p:nvSpPr>
            <p:cNvPr id="95" name="Up Arrow 94"/>
            <p:cNvSpPr/>
            <p:nvPr/>
          </p:nvSpPr>
          <p:spPr bwMode="auto">
            <a:xfrm rot="5400000">
              <a:off x="4152083" y="2017696"/>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6"/>
            <a:stretch>
              <a:fillRect/>
            </a:stretch>
          </p:blipFill>
          <p:spPr>
            <a:xfrm>
              <a:off x="3621439" y="2800481"/>
              <a:ext cx="1062651" cy="848474"/>
            </a:xfrm>
            <a:prstGeom prst="rect">
              <a:avLst/>
            </a:prstGeom>
            <a:solidFill>
              <a:schemeClr val="accent2"/>
            </a:solidFill>
            <a:ln>
              <a:noFill/>
            </a:ln>
          </p:spPr>
        </p:pic>
      </p:grpSp>
      <p:sp>
        <p:nvSpPr>
          <p:cNvPr id="97" name="Up Arrow 96"/>
          <p:cNvSpPr/>
          <p:nvPr/>
        </p:nvSpPr>
        <p:spPr bwMode="auto">
          <a:xfrm rot="16200000" flipH="1">
            <a:off x="4110886"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97"/>
          <p:cNvGrpSpPr/>
          <p:nvPr/>
        </p:nvGrpSpPr>
        <p:grpSpPr>
          <a:xfrm>
            <a:off x="2893753" y="4632080"/>
            <a:ext cx="3077546" cy="905240"/>
            <a:chOff x="2770658" y="4632080"/>
            <a:chExt cx="3077546" cy="905240"/>
          </a:xfrm>
        </p:grpSpPr>
        <p:sp>
          <p:nvSpPr>
            <p:cNvPr id="99" name="Up Arrow 98"/>
            <p:cNvSpPr/>
            <p:nvPr/>
          </p:nvSpPr>
          <p:spPr bwMode="auto">
            <a:xfrm rot="5400000">
              <a:off x="4149411" y="3838527"/>
              <a:ext cx="320040" cy="3077546"/>
            </a:xfrm>
            <a:prstGeom prst="upArrow">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9" rIns="45679" bIns="91355" numCol="1" spcCol="0" rtlCol="0" fromWordArt="0" anchor="b" anchorCtr="0" forceAA="0" compatLnSpc="1">
              <a:prstTxWarp prst="textNoShape">
                <a:avLst/>
              </a:prstTxWarp>
              <a:noAutofit/>
            </a:bodyPr>
            <a:lstStyle/>
            <a:p>
              <a:pPr algn="ctr" defTabSz="913257" fontAlgn="base">
                <a:spcBef>
                  <a:spcPct val="0"/>
                </a:spcBef>
                <a:spcAft>
                  <a:spcPct val="0"/>
                </a:spcAft>
              </a:pPr>
              <a:endParaRPr lang="en-US" sz="1899"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p:cNvPicPr>
              <a:picLocks noChangeAspect="1"/>
            </p:cNvPicPr>
            <p:nvPr/>
          </p:nvPicPr>
          <p:blipFill>
            <a:blip r:embed="rId7"/>
            <a:stretch>
              <a:fillRect/>
            </a:stretch>
          </p:blipFill>
          <p:spPr>
            <a:xfrm>
              <a:off x="3650813" y="4632080"/>
              <a:ext cx="1033277" cy="823392"/>
            </a:xfrm>
            <a:prstGeom prst="rect">
              <a:avLst/>
            </a:prstGeom>
            <a:solidFill>
              <a:schemeClr val="accent2"/>
            </a:solidFill>
            <a:ln>
              <a:noFill/>
            </a:ln>
          </p:spPr>
        </p:pic>
      </p:grpSp>
    </p:spTree>
    <p:extLst>
      <p:ext uri="{BB962C8B-B14F-4D97-AF65-F5344CB8AC3E}">
        <p14:creationId xmlns:p14="http://schemas.microsoft.com/office/powerpoint/2010/main" val="23000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right)">
                                      <p:cBhvr>
                                        <p:cTn id="7" dur="750"/>
                                        <p:tgtEl>
                                          <p:spTgt spid="97"/>
                                        </p:tgtEl>
                                      </p:cBhvr>
                                    </p:animEffect>
                                  </p:childTnLst>
                                </p:cTn>
                              </p:par>
                              <p:par>
                                <p:cTn id="8" presetID="22" presetClass="entr" presetSubtype="8" fill="hold" nodeType="withEffect">
                                  <p:stCondLst>
                                    <p:cond delay="75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750"/>
                                        <p:tgtEl>
                                          <p:spTgt spid="98"/>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3"/>
                                        </p:tgtEl>
                                        <p:attrNameLst>
                                          <p:attrName>style.visibility</p:attrName>
                                        </p:attrNameLst>
                                      </p:cBhvr>
                                      <p:to>
                                        <p:strVal val="visible"/>
                                      </p:to>
                                    </p:set>
                                    <p:animEffect transition="in" filter="wipe(right)">
                                      <p:cBhvr>
                                        <p:cTn id="13" dur="750"/>
                                        <p:tgtEl>
                                          <p:spTgt spid="73"/>
                                        </p:tgtEl>
                                      </p:cBhvr>
                                    </p:animEffect>
                                  </p:childTnLst>
                                </p:cTn>
                              </p:par>
                              <p:par>
                                <p:cTn id="14" presetID="22" presetClass="entr" presetSubtype="8" fill="hold" nodeType="withEffect">
                                  <p:stCondLst>
                                    <p:cond delay="230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7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3" name="Rectangle 2"/>
          <p:cNvSpPr/>
          <p:nvPr/>
        </p:nvSpPr>
        <p:spPr bwMode="auto">
          <a:xfrm>
            <a:off x="209006" y="3067427"/>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6916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lie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38" y="1867851"/>
            <a:ext cx="5568588" cy="4663017"/>
          </a:xfrm>
          <a:prstGeom prst="rect">
            <a:avLst/>
          </a:prstGeom>
        </p:spPr>
      </p:pic>
      <p:pic>
        <p:nvPicPr>
          <p:cNvPr id="16" name="Picture 15"/>
          <p:cNvPicPr>
            <a:picLocks noChangeAspect="1"/>
          </p:cNvPicPr>
          <p:nvPr/>
        </p:nvPicPr>
        <p:blipFill rotWithShape="1">
          <a:blip r:embed="rId4"/>
          <a:srcRect b="917"/>
          <a:stretch/>
        </p:blipFill>
        <p:spPr>
          <a:xfrm>
            <a:off x="2412199" y="1867851"/>
            <a:ext cx="7307897" cy="4663017"/>
          </a:xfrm>
          <a:prstGeom prst="rect">
            <a:avLst/>
          </a:prstGeom>
        </p:spPr>
      </p:pic>
      <p:sp>
        <p:nvSpPr>
          <p:cNvPr id="2" name="Title 1"/>
          <p:cNvSpPr>
            <a:spLocks noGrp="1"/>
          </p:cNvSpPr>
          <p:nvPr>
            <p:ph type="title"/>
          </p:nvPr>
        </p:nvSpPr>
        <p:spPr/>
        <p:txBody>
          <a:bodyPr/>
          <a:lstStyle/>
          <a:p>
            <a:r>
              <a:rPr lang="en-US" dirty="0" smtClean="0"/>
              <a:t>Contextual Mail Add-in</a:t>
            </a:r>
            <a:endParaRPr lang="en-US" dirty="0"/>
          </a:p>
        </p:txBody>
      </p:sp>
      <p:grpSp>
        <p:nvGrpSpPr>
          <p:cNvPr id="6" name="Group 5"/>
          <p:cNvGrpSpPr/>
          <p:nvPr/>
        </p:nvGrpSpPr>
        <p:grpSpPr>
          <a:xfrm>
            <a:off x="10588693" y="295274"/>
            <a:ext cx="1574666" cy="1081432"/>
            <a:chOff x="2194482" y="5341997"/>
            <a:chExt cx="1543930" cy="1060324"/>
          </a:xfrm>
        </p:grpSpPr>
        <p:sp>
          <p:nvSpPr>
            <p:cNvPr id="25" name="Rectangle 24"/>
            <p:cNvSpPr/>
            <p:nvPr/>
          </p:nvSpPr>
          <p:spPr>
            <a:xfrm>
              <a:off x="2194482" y="5341997"/>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26" name="Rectangle 25"/>
            <p:cNvSpPr/>
            <p:nvPr/>
          </p:nvSpPr>
          <p:spPr>
            <a:xfrm>
              <a:off x="2665129" y="5515314"/>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grpSp>
          <p:nvGrpSpPr>
            <p:cNvPr id="27" name="Group 26"/>
            <p:cNvGrpSpPr/>
            <p:nvPr/>
          </p:nvGrpSpPr>
          <p:grpSpPr>
            <a:xfrm>
              <a:off x="2301489" y="5515313"/>
              <a:ext cx="1267366" cy="713692"/>
              <a:chOff x="218356" y="1701569"/>
              <a:chExt cx="1990533" cy="609600"/>
            </a:xfrm>
            <a:effectLst/>
          </p:grpSpPr>
          <p:sp>
            <p:nvSpPr>
              <p:cNvPr id="28" name="Rectangle 27"/>
              <p:cNvSpPr/>
              <p:nvPr/>
            </p:nvSpPr>
            <p:spPr>
              <a:xfrm>
                <a:off x="218356" y="1701569"/>
                <a:ext cx="507870"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29" name="Straight Connector 28"/>
              <p:cNvCxnSpPr/>
              <p:nvPr/>
            </p:nvCxnSpPr>
            <p:spPr>
              <a:xfrm>
                <a:off x="218358"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0" name="Straight Connector 29"/>
              <p:cNvCxnSpPr/>
              <p:nvPr/>
            </p:nvCxnSpPr>
            <p:spPr>
              <a:xfrm>
                <a:off x="218356" y="2009832"/>
                <a:ext cx="507869"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31" name="Straight Connector 30"/>
              <p:cNvCxnSpPr/>
              <p:nvPr/>
            </p:nvCxnSpPr>
            <p:spPr>
              <a:xfrm>
                <a:off x="218358" y="2162232"/>
                <a:ext cx="507868" cy="0"/>
              </a:xfrm>
              <a:prstGeom prst="line">
                <a:avLst/>
              </a:prstGeom>
              <a:ln w="19050"/>
            </p:spPr>
            <p:style>
              <a:lnRef idx="1">
                <a:schemeClr val="dk1"/>
              </a:lnRef>
              <a:fillRef idx="2">
                <a:schemeClr val="dk1"/>
              </a:fillRef>
              <a:effectRef idx="1">
                <a:schemeClr val="dk1"/>
              </a:effectRef>
              <a:fontRef idx="minor">
                <a:schemeClr val="dk1"/>
              </a:fontRef>
            </p:style>
          </p:cxnSp>
          <p:sp>
            <p:nvSpPr>
              <p:cNvPr id="32" name="Rectangle 31"/>
              <p:cNvSpPr/>
              <p:nvPr/>
            </p:nvSpPr>
            <p:spPr>
              <a:xfrm>
                <a:off x="831942" y="1804151"/>
                <a:ext cx="1376947" cy="24676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pic>
        <p:nvPicPr>
          <p:cNvPr id="14" name="Picture 13"/>
          <p:cNvPicPr>
            <a:picLocks noChangeAspect="1"/>
          </p:cNvPicPr>
          <p:nvPr/>
        </p:nvPicPr>
        <p:blipFill rotWithShape="1">
          <a:blip r:embed="rId5"/>
          <a:srcRect b="1047"/>
          <a:stretch/>
        </p:blipFill>
        <p:spPr>
          <a:xfrm>
            <a:off x="4672886" y="1867851"/>
            <a:ext cx="7317541" cy="4663017"/>
          </a:xfrm>
          <a:prstGeom prst="rect">
            <a:avLst/>
          </a:prstGeom>
        </p:spPr>
      </p:pic>
    </p:spTree>
    <p:extLst>
      <p:ext uri="{BB962C8B-B14F-4D97-AF65-F5344CB8AC3E}">
        <p14:creationId xmlns:p14="http://schemas.microsoft.com/office/powerpoint/2010/main" val="354720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4253515"/>
            <a:ext cx="8786948" cy="253046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69038"/>
            <a:ext cx="8786948" cy="1323538"/>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37118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588693" y="295274"/>
            <a:ext cx="1574666" cy="1081432"/>
            <a:chOff x="2008503" y="5158134"/>
            <a:chExt cx="1543930" cy="1060324"/>
          </a:xfrm>
        </p:grpSpPr>
        <p:grpSp>
          <p:nvGrpSpPr>
            <p:cNvPr id="14" name="Group 13"/>
            <p:cNvGrpSpPr/>
            <p:nvPr/>
          </p:nvGrpSpPr>
          <p:grpSpPr>
            <a:xfrm>
              <a:off x="2008503" y="5158134"/>
              <a:ext cx="1543930" cy="1060324"/>
              <a:chOff x="458672" y="3143354"/>
              <a:chExt cx="1543930" cy="1060324"/>
            </a:xfrm>
          </p:grpSpPr>
          <p:grpSp>
            <p:nvGrpSpPr>
              <p:cNvPr id="17" name="Group 16"/>
              <p:cNvGrpSpPr/>
              <p:nvPr/>
            </p:nvGrpSpPr>
            <p:grpSpPr>
              <a:xfrm>
                <a:off x="458672" y="3143354"/>
                <a:ext cx="1543930" cy="1060324"/>
                <a:chOff x="467869" y="3725412"/>
                <a:chExt cx="1574889" cy="1081586"/>
              </a:xfrm>
            </p:grpSpPr>
            <p:sp>
              <p:nvSpPr>
                <p:cNvPr id="19" name="Rectangle 18"/>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grpSp>
              <p:nvGrpSpPr>
                <p:cNvPr id="20" name="Group 19"/>
                <p:cNvGrpSpPr/>
                <p:nvPr/>
              </p:nvGrpSpPr>
              <p:grpSpPr>
                <a:xfrm>
                  <a:off x="760103" y="3855577"/>
                  <a:ext cx="990420" cy="821257"/>
                  <a:chOff x="745642" y="3225569"/>
                  <a:chExt cx="914162" cy="567437"/>
                </a:xfrm>
                <a:effectLst/>
              </p:grpSpPr>
              <p:sp>
                <p:nvSpPr>
                  <p:cNvPr id="22" name="Rectangle 21"/>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3" name="Rectangle 22"/>
                  <p:cNvSpPr/>
                  <p:nvPr/>
                </p:nvSpPr>
                <p:spPr>
                  <a:xfrm>
                    <a:off x="1287437" y="3260907"/>
                    <a:ext cx="324053" cy="49452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grpSp>
          <p:cxnSp>
            <p:nvCxnSpPr>
              <p:cNvPr id="18" name="Straight Connector 17"/>
              <p:cNvCxnSpPr/>
              <p:nvPr/>
            </p:nvCxnSpPr>
            <p:spPr>
              <a:xfrm>
                <a:off x="858316" y="3813050"/>
                <a:ext cx="323358" cy="0"/>
              </a:xfrm>
              <a:prstGeom prst="line">
                <a:avLst/>
              </a:prstGeom>
              <a:ln w="19050"/>
            </p:spPr>
            <p:style>
              <a:lnRef idx="1">
                <a:schemeClr val="dk1"/>
              </a:lnRef>
              <a:fillRef idx="2">
                <a:schemeClr val="dk1"/>
              </a:fillRef>
              <a:effectRef idx="1">
                <a:schemeClr val="dk1"/>
              </a:effectRef>
              <a:fontRef idx="minor">
                <a:schemeClr val="dk1"/>
              </a:fontRef>
            </p:style>
          </p:cxnSp>
        </p:grpSp>
        <p:cxnSp>
          <p:nvCxnSpPr>
            <p:cNvPr id="15" name="Straight Connector 14"/>
            <p:cNvCxnSpPr/>
            <p:nvPr/>
          </p:nvCxnSpPr>
          <p:spPr>
            <a:xfrm>
              <a:off x="2406633" y="5972213"/>
              <a:ext cx="323358" cy="0"/>
            </a:xfrm>
            <a:prstGeom prst="line">
              <a:avLst/>
            </a:prstGeom>
            <a:ln w="19050"/>
          </p:spPr>
          <p:style>
            <a:lnRef idx="1">
              <a:schemeClr val="dk1"/>
            </a:lnRef>
            <a:fillRef idx="2">
              <a:schemeClr val="dk1"/>
            </a:fillRef>
            <a:effectRef idx="1">
              <a:schemeClr val="dk1"/>
            </a:effectRef>
            <a:fontRef idx="minor">
              <a:schemeClr val="dk1"/>
            </a:fontRef>
          </p:style>
        </p:cxnSp>
        <p:sp>
          <p:nvSpPr>
            <p:cNvPr id="16" name="Rectangle 15"/>
            <p:cNvSpPr/>
            <p:nvPr/>
          </p:nvSpPr>
          <p:spPr>
            <a:xfrm>
              <a:off x="2406633" y="5339742"/>
              <a:ext cx="324872" cy="35585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Task Pane Add-in</a:t>
            </a:r>
            <a:endParaRPr lang="en-US" dirty="0"/>
          </a:p>
        </p:txBody>
      </p:sp>
      <p:pic>
        <p:nvPicPr>
          <p:cNvPr id="11" name="Picture 10"/>
          <p:cNvPicPr>
            <a:picLocks noChangeAspect="1"/>
          </p:cNvPicPr>
          <p:nvPr/>
        </p:nvPicPr>
        <p:blipFill rotWithShape="1">
          <a:blip r:embed="rId3"/>
          <a:srcRect b="980"/>
          <a:stretch/>
        </p:blipFill>
        <p:spPr>
          <a:xfrm>
            <a:off x="339138" y="1867851"/>
            <a:ext cx="7312583" cy="4663017"/>
          </a:xfrm>
          <a:prstGeom prst="rect">
            <a:avLst/>
          </a:prstGeom>
        </p:spPr>
      </p:pic>
      <p:pic>
        <p:nvPicPr>
          <p:cNvPr id="10" name="Picture 9"/>
          <p:cNvPicPr>
            <a:picLocks noChangeAspect="1"/>
          </p:cNvPicPr>
          <p:nvPr/>
        </p:nvPicPr>
        <p:blipFill rotWithShape="1">
          <a:blip r:embed="rId4"/>
          <a:srcRect b="925"/>
          <a:stretch/>
        </p:blipFill>
        <p:spPr>
          <a:xfrm>
            <a:off x="1885908" y="1867851"/>
            <a:ext cx="7308543" cy="4663017"/>
          </a:xfrm>
          <a:prstGeom prst="rect">
            <a:avLst/>
          </a:prstGeom>
        </p:spPr>
      </p:pic>
      <p:pic>
        <p:nvPicPr>
          <p:cNvPr id="9" name="Picture 8"/>
          <p:cNvPicPr>
            <a:picLocks noChangeAspect="1"/>
          </p:cNvPicPr>
          <p:nvPr/>
        </p:nvPicPr>
        <p:blipFill rotWithShape="1">
          <a:blip r:embed="rId5"/>
          <a:srcRect b="908"/>
          <a:stretch/>
        </p:blipFill>
        <p:spPr>
          <a:xfrm>
            <a:off x="3135077" y="1867851"/>
            <a:ext cx="7307293" cy="4663017"/>
          </a:xfrm>
          <a:prstGeom prst="rect">
            <a:avLst/>
          </a:prstGeom>
        </p:spPr>
      </p:pic>
      <p:pic>
        <p:nvPicPr>
          <p:cNvPr id="33" name="Picture 32"/>
          <p:cNvPicPr>
            <a:picLocks noChangeAspect="1"/>
          </p:cNvPicPr>
          <p:nvPr/>
        </p:nvPicPr>
        <p:blipFill>
          <a:blip r:embed="rId6"/>
          <a:stretch>
            <a:fillRect/>
          </a:stretch>
        </p:blipFill>
        <p:spPr>
          <a:xfrm>
            <a:off x="4677806" y="1867851"/>
            <a:ext cx="7298635" cy="4663017"/>
          </a:xfrm>
          <a:prstGeom prst="rect">
            <a:avLst/>
          </a:prstGeom>
        </p:spPr>
      </p:pic>
    </p:spTree>
    <p:extLst>
      <p:ext uri="{BB962C8B-B14F-4D97-AF65-F5344CB8AC3E}">
        <p14:creationId xmlns:p14="http://schemas.microsoft.com/office/powerpoint/2010/main" val="256350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209006" y="5433205"/>
            <a:ext cx="8786948" cy="135077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9006" y="1713389"/>
            <a:ext cx="8786948" cy="2540015"/>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448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4322842"/>
            <a:chExt cx="1543930" cy="1060324"/>
          </a:xfrm>
        </p:grpSpPr>
        <p:sp>
          <p:nvSpPr>
            <p:cNvPr id="22" name="Rectangle 21"/>
            <p:cNvSpPr/>
            <p:nvPr/>
          </p:nvSpPr>
          <p:spPr>
            <a:xfrm>
              <a:off x="458672" y="4322842"/>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cxnSp>
          <p:nvCxnSpPr>
            <p:cNvPr id="16" name="Straight Connector 15"/>
            <p:cNvCxnSpPr/>
            <p:nvPr/>
          </p:nvCxnSpPr>
          <p:spPr>
            <a:xfrm>
              <a:off x="865631" y="4744294"/>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7" name="Straight Connector 16"/>
            <p:cNvCxnSpPr/>
            <p:nvPr/>
          </p:nvCxnSpPr>
          <p:spPr>
            <a:xfrm>
              <a:off x="865631" y="4922717"/>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8" name="Straight Connector 17"/>
            <p:cNvCxnSpPr/>
            <p:nvPr/>
          </p:nvCxnSpPr>
          <p:spPr>
            <a:xfrm>
              <a:off x="865631" y="5101140"/>
              <a:ext cx="72804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9" name="Straight Connector 18"/>
            <p:cNvCxnSpPr/>
            <p:nvPr/>
          </p:nvCxnSpPr>
          <p:spPr>
            <a:xfrm>
              <a:off x="856802" y="4581150"/>
              <a:ext cx="736877" cy="0"/>
            </a:xfrm>
            <a:prstGeom prst="line">
              <a:avLst/>
            </a:prstGeom>
            <a:ln w="19050"/>
          </p:spPr>
          <p:style>
            <a:lnRef idx="1">
              <a:schemeClr val="dk1"/>
            </a:lnRef>
            <a:fillRef idx="2">
              <a:schemeClr val="dk1"/>
            </a:fillRef>
            <a:effectRef idx="1">
              <a:schemeClr val="dk1"/>
            </a:effectRef>
            <a:fontRef idx="minor">
              <a:schemeClr val="dk1"/>
            </a:fontRef>
          </p:style>
        </p:cxnSp>
        <p:sp>
          <p:nvSpPr>
            <p:cNvPr id="20" name="Rectangle 19"/>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055421" y="4665051"/>
              <a:ext cx="344183" cy="34972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Content Add-in</a:t>
            </a:r>
            <a:endParaRPr lang="en-US" dirty="0"/>
          </a:p>
        </p:txBody>
      </p:sp>
      <p:pic>
        <p:nvPicPr>
          <p:cNvPr id="11" name="Picture 10"/>
          <p:cNvPicPr>
            <a:picLocks noChangeAspect="1"/>
          </p:cNvPicPr>
          <p:nvPr/>
        </p:nvPicPr>
        <p:blipFill rotWithShape="1">
          <a:blip r:embed="rId3"/>
          <a:srcRect b="951"/>
          <a:stretch/>
        </p:blipFill>
        <p:spPr>
          <a:xfrm>
            <a:off x="339138" y="1867851"/>
            <a:ext cx="7310491" cy="4663017"/>
          </a:xfrm>
          <a:prstGeom prst="rect">
            <a:avLst/>
          </a:prstGeom>
        </p:spPr>
      </p:pic>
      <p:pic>
        <p:nvPicPr>
          <p:cNvPr id="9" name="Picture 8"/>
          <p:cNvPicPr>
            <a:picLocks noChangeAspect="1"/>
          </p:cNvPicPr>
          <p:nvPr/>
        </p:nvPicPr>
        <p:blipFill rotWithShape="1">
          <a:blip r:embed="rId4"/>
          <a:srcRect b="882"/>
          <a:stretch/>
        </p:blipFill>
        <p:spPr>
          <a:xfrm>
            <a:off x="2340562" y="1867851"/>
            <a:ext cx="7305334" cy="4663017"/>
          </a:xfrm>
          <a:prstGeom prst="rect">
            <a:avLst/>
          </a:prstGeom>
        </p:spPr>
      </p:pic>
      <p:pic>
        <p:nvPicPr>
          <p:cNvPr id="10" name="Picture 9"/>
          <p:cNvPicPr>
            <a:picLocks noChangeAspect="1"/>
          </p:cNvPicPr>
          <p:nvPr/>
        </p:nvPicPr>
        <p:blipFill rotWithShape="1">
          <a:blip r:embed="rId5"/>
          <a:srcRect b="890"/>
          <a:stretch/>
        </p:blipFill>
        <p:spPr>
          <a:xfrm>
            <a:off x="4577416" y="1867851"/>
            <a:ext cx="7305937" cy="4663017"/>
          </a:xfrm>
          <a:prstGeom prst="rect">
            <a:avLst/>
          </a:prstGeom>
        </p:spPr>
      </p:pic>
    </p:spTree>
    <p:extLst>
      <p:ext uri="{BB962C8B-B14F-4D97-AF65-F5344CB8AC3E}">
        <p14:creationId xmlns:p14="http://schemas.microsoft.com/office/powerpoint/2010/main" val="278234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Add-ins</a:t>
            </a:r>
            <a:br>
              <a:rPr lang="en-US" dirty="0"/>
            </a:br>
            <a:r>
              <a:rPr lang="en-US" sz="3198" dirty="0">
                <a:solidFill>
                  <a:schemeClr val="tx1"/>
                </a:solidFill>
              </a:rPr>
              <a:t>A new way to build extensions for Office</a:t>
            </a:r>
            <a:endParaRPr lang="en-US" dirty="0">
              <a:solidFill>
                <a:schemeClr val="tx1"/>
              </a:solidFill>
            </a:endParaRPr>
          </a:p>
        </p:txBody>
      </p:sp>
      <p:grpSp>
        <p:nvGrpSpPr>
          <p:cNvPr id="4" name="Group 3"/>
          <p:cNvGrpSpPr/>
          <p:nvPr/>
        </p:nvGrpSpPr>
        <p:grpSpPr>
          <a:xfrm>
            <a:off x="460988" y="4309782"/>
            <a:ext cx="8073897" cy="1138771"/>
            <a:chOff x="458672" y="4310108"/>
            <a:chExt cx="8077146" cy="1139230"/>
          </a:xfrm>
        </p:grpSpPr>
        <p:grpSp>
          <p:nvGrpSpPr>
            <p:cNvPr id="5" name="Group 4"/>
            <p:cNvGrpSpPr/>
            <p:nvPr/>
          </p:nvGrpSpPr>
          <p:grpSpPr>
            <a:xfrm>
              <a:off x="458672" y="4310108"/>
              <a:ext cx="8077146" cy="1139230"/>
              <a:chOff x="467869" y="5289610"/>
              <a:chExt cx="8239110" cy="1162074"/>
            </a:xfrm>
          </p:grpSpPr>
          <p:sp>
            <p:nvSpPr>
              <p:cNvPr id="13" name="Rectangle 12"/>
              <p:cNvSpPr/>
              <p:nvPr/>
            </p:nvSpPr>
            <p:spPr>
              <a:xfrm>
                <a:off x="467869" y="5302601"/>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4" name="Text Placeholder 2"/>
              <p:cNvSpPr txBox="1">
                <a:spLocks/>
              </p:cNvSpPr>
              <p:nvPr/>
            </p:nvSpPr>
            <p:spPr>
              <a:xfrm>
                <a:off x="2114776" y="5289610"/>
                <a:ext cx="6592203" cy="1162074"/>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Content Add-in</a:t>
                </a:r>
              </a:p>
              <a:p>
                <a:pPr marL="0" indent="0">
                  <a:lnSpc>
                    <a:spcPct val="100000"/>
                  </a:lnSpc>
                  <a:spcBef>
                    <a:spcPts val="0"/>
                  </a:spcBef>
                  <a:spcAft>
                    <a:spcPts val="612"/>
                  </a:spcAft>
                  <a:buNone/>
                </a:pPr>
                <a:r>
                  <a:rPr lang="en-US" sz="1599" dirty="0">
                    <a:solidFill>
                      <a:schemeClr val="tx1"/>
                    </a:solidFill>
                  </a:rPr>
                  <a:t>Add-in that runs within a document content with read/write access</a:t>
                </a:r>
              </a:p>
              <a:p>
                <a:pPr marL="0" indent="0">
                  <a:lnSpc>
                    <a:spcPct val="100000"/>
                  </a:lnSpc>
                  <a:spcBef>
                    <a:spcPts val="0"/>
                  </a:spcBef>
                  <a:spcAft>
                    <a:spcPts val="612"/>
                  </a:spcAft>
                  <a:buNone/>
                </a:pPr>
                <a:r>
                  <a:rPr lang="en-US" sz="1599" dirty="0">
                    <a:solidFill>
                      <a:schemeClr val="tx1"/>
                    </a:solidFill>
                  </a:rPr>
                  <a:t>Excel, PowerPoint, Access</a:t>
                </a:r>
              </a:p>
            </p:txBody>
          </p:sp>
        </p:grpSp>
        <p:sp>
          <p:nvSpPr>
            <p:cNvPr id="6" name="Rectangle 5"/>
            <p:cNvSpPr/>
            <p:nvPr/>
          </p:nvSpPr>
          <p:spPr>
            <a:xfrm>
              <a:off x="757112" y="4450449"/>
              <a:ext cx="970950" cy="8051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7" name="Straight Connector 6"/>
            <p:cNvCxnSpPr/>
            <p:nvPr/>
          </p:nvCxnSpPr>
          <p:spPr>
            <a:xfrm>
              <a:off x="865631" y="4744294"/>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8" name="Straight Connector 7"/>
            <p:cNvCxnSpPr/>
            <p:nvPr/>
          </p:nvCxnSpPr>
          <p:spPr>
            <a:xfrm>
              <a:off x="865631" y="4922717"/>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9" name="Straight Connector 8"/>
            <p:cNvCxnSpPr/>
            <p:nvPr/>
          </p:nvCxnSpPr>
          <p:spPr>
            <a:xfrm>
              <a:off x="865631" y="5101140"/>
              <a:ext cx="72804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10" name="Straight Connector 9"/>
            <p:cNvCxnSpPr/>
            <p:nvPr/>
          </p:nvCxnSpPr>
          <p:spPr>
            <a:xfrm>
              <a:off x="856802" y="4581150"/>
              <a:ext cx="736877"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11" name="Rectangle 10"/>
            <p:cNvSpPr/>
            <p:nvPr/>
          </p:nvSpPr>
          <p:spPr>
            <a:xfrm>
              <a:off x="1007710" y="4598294"/>
              <a:ext cx="437275" cy="44276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12" name="Rectangle 11"/>
            <p:cNvSpPr/>
            <p:nvPr/>
          </p:nvSpPr>
          <p:spPr>
            <a:xfrm>
              <a:off x="1055421" y="4665051"/>
              <a:ext cx="344183" cy="34972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15" name="Group 14"/>
          <p:cNvGrpSpPr/>
          <p:nvPr/>
        </p:nvGrpSpPr>
        <p:grpSpPr>
          <a:xfrm>
            <a:off x="460988" y="1953803"/>
            <a:ext cx="10563414" cy="1138773"/>
            <a:chOff x="458672" y="1953181"/>
            <a:chExt cx="10567664" cy="1139231"/>
          </a:xfrm>
        </p:grpSpPr>
        <p:sp>
          <p:nvSpPr>
            <p:cNvPr id="16" name="Text Placeholder 2"/>
            <p:cNvSpPr txBox="1">
              <a:spLocks/>
            </p:cNvSpPr>
            <p:nvPr/>
          </p:nvSpPr>
          <p:spPr>
            <a:xfrm>
              <a:off x="2092656" y="1953181"/>
              <a:ext cx="8933680" cy="1139231"/>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Contextual Mail Add-in</a:t>
              </a:r>
            </a:p>
            <a:p>
              <a:pPr marL="0" indent="0">
                <a:lnSpc>
                  <a:spcPct val="100000"/>
                </a:lnSpc>
                <a:spcBef>
                  <a:spcPts val="0"/>
                </a:spcBef>
                <a:spcAft>
                  <a:spcPts val="612"/>
                </a:spcAft>
                <a:buNone/>
              </a:pPr>
              <a:r>
                <a:rPr lang="en-US" sz="1599" dirty="0">
                  <a:solidFill>
                    <a:schemeClr val="tx1"/>
                  </a:solidFill>
                </a:rPr>
                <a:t>Add-in launched contextually from a mail message or appointment</a:t>
              </a:r>
            </a:p>
            <a:p>
              <a:pPr marL="0" indent="0">
                <a:lnSpc>
                  <a:spcPct val="100000"/>
                </a:lnSpc>
                <a:spcBef>
                  <a:spcPts val="0"/>
                </a:spcBef>
                <a:spcAft>
                  <a:spcPts val="612"/>
                </a:spcAft>
                <a:buNone/>
              </a:pPr>
              <a:r>
                <a:rPr lang="en-US" sz="1599" dirty="0">
                  <a:solidFill>
                    <a:schemeClr val="tx1"/>
                  </a:solidFill>
                </a:rPr>
                <a:t>Outlook and Outlook Web Access (OWA)</a:t>
              </a:r>
            </a:p>
          </p:txBody>
        </p:sp>
        <p:sp>
          <p:nvSpPr>
            <p:cNvPr id="17" name="Rectangle 16"/>
            <p:cNvSpPr/>
            <p:nvPr/>
          </p:nvSpPr>
          <p:spPr>
            <a:xfrm>
              <a:off x="458672" y="1963366"/>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18" name="Rectangle 17"/>
            <p:cNvSpPr/>
            <p:nvPr/>
          </p:nvSpPr>
          <p:spPr>
            <a:xfrm>
              <a:off x="929319" y="2139233"/>
              <a:ext cx="940569" cy="7136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grpSp>
          <p:nvGrpSpPr>
            <p:cNvPr id="19" name="Group 18"/>
            <p:cNvGrpSpPr/>
            <p:nvPr/>
          </p:nvGrpSpPr>
          <p:grpSpPr>
            <a:xfrm>
              <a:off x="565679" y="2136682"/>
              <a:ext cx="1267366" cy="713692"/>
              <a:chOff x="218356" y="1701569"/>
              <a:chExt cx="1990533" cy="609600"/>
            </a:xfrm>
            <a:effectLst/>
          </p:grpSpPr>
          <p:sp>
            <p:nvSpPr>
              <p:cNvPr id="20" name="Rectangle 19"/>
              <p:cNvSpPr/>
              <p:nvPr/>
            </p:nvSpPr>
            <p:spPr>
              <a:xfrm>
                <a:off x="235465" y="1701569"/>
                <a:ext cx="490761"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cxnSp>
            <p:nvCxnSpPr>
              <p:cNvPr id="21" name="Straight Connector 20"/>
              <p:cNvCxnSpPr/>
              <p:nvPr/>
            </p:nvCxnSpPr>
            <p:spPr>
              <a:xfrm>
                <a:off x="218358" y="18574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2" name="Straight Connector 21"/>
              <p:cNvCxnSpPr/>
              <p:nvPr/>
            </p:nvCxnSpPr>
            <p:spPr>
              <a:xfrm>
                <a:off x="218356" y="2009832"/>
                <a:ext cx="507869"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cxnSp>
            <p:nvCxnSpPr>
              <p:cNvPr id="23" name="Straight Connector 22"/>
              <p:cNvCxnSpPr/>
              <p:nvPr/>
            </p:nvCxnSpPr>
            <p:spPr>
              <a:xfrm>
                <a:off x="218358" y="2162232"/>
                <a:ext cx="50786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24" name="Rectangle 23"/>
              <p:cNvSpPr/>
              <p:nvPr/>
            </p:nvSpPr>
            <p:spPr>
              <a:xfrm>
                <a:off x="831942" y="1804151"/>
                <a:ext cx="1376947" cy="2467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grpSp>
        <p:nvGrpSpPr>
          <p:cNvPr id="25" name="Group 24"/>
          <p:cNvGrpSpPr/>
          <p:nvPr/>
        </p:nvGrpSpPr>
        <p:grpSpPr>
          <a:xfrm>
            <a:off x="460989" y="5499205"/>
            <a:ext cx="9013342" cy="1138771"/>
            <a:chOff x="458672" y="5500010"/>
            <a:chExt cx="9016969" cy="1139230"/>
          </a:xfrm>
        </p:grpSpPr>
        <p:sp>
          <p:nvSpPr>
            <p:cNvPr id="26" name="Rectangle 25"/>
            <p:cNvSpPr/>
            <p:nvPr/>
          </p:nvSpPr>
          <p:spPr>
            <a:xfrm>
              <a:off x="458672" y="5510773"/>
              <a:ext cx="1543930" cy="1060324"/>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sp>
          <p:nvSpPr>
            <p:cNvPr id="27" name="Rectangle 26"/>
            <p:cNvSpPr/>
            <p:nvPr/>
          </p:nvSpPr>
          <p:spPr>
            <a:xfrm>
              <a:off x="606500" y="5963730"/>
              <a:ext cx="1256472"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8" name="Rectangle 27"/>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29" name="Text Placeholder 2"/>
            <p:cNvSpPr txBox="1">
              <a:spLocks/>
            </p:cNvSpPr>
            <p:nvPr/>
          </p:nvSpPr>
          <p:spPr>
            <a:xfrm>
              <a:off x="2073204" y="5500010"/>
              <a:ext cx="7402437" cy="1139230"/>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Add-in Command</a:t>
              </a:r>
            </a:p>
            <a:p>
              <a:pPr marL="0" indent="0">
                <a:lnSpc>
                  <a:spcPct val="100000"/>
                </a:lnSpc>
                <a:spcBef>
                  <a:spcPts val="0"/>
                </a:spcBef>
                <a:spcAft>
                  <a:spcPts val="612"/>
                </a:spcAft>
                <a:buNone/>
              </a:pPr>
              <a:r>
                <a:rPr lang="en-US" sz="1599" dirty="0">
                  <a:solidFill>
                    <a:schemeClr val="tx1"/>
                  </a:solidFill>
                </a:rPr>
                <a:t>Command in the Office UI to launch add-in or perform UI-less operation</a:t>
              </a:r>
            </a:p>
            <a:p>
              <a:pPr marL="0" indent="0">
                <a:lnSpc>
                  <a:spcPct val="100000"/>
                </a:lnSpc>
                <a:spcBef>
                  <a:spcPts val="0"/>
                </a:spcBef>
                <a:spcAft>
                  <a:spcPts val="612"/>
                </a:spcAft>
                <a:buNone/>
              </a:pPr>
              <a:r>
                <a:rPr lang="en-US" sz="1599" dirty="0">
                  <a:solidFill>
                    <a:schemeClr val="tx1"/>
                  </a:solidFill>
                </a:rPr>
                <a:t>Outlook, Outlook Web Access (OWA)</a:t>
              </a:r>
            </a:p>
          </p:txBody>
        </p:sp>
        <p:sp>
          <p:nvSpPr>
            <p:cNvPr id="30" name="Rectangle 29"/>
            <p:cNvSpPr/>
            <p:nvPr/>
          </p:nvSpPr>
          <p:spPr>
            <a:xfrm>
              <a:off x="67392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1" name="Rectangle 30"/>
            <p:cNvSpPr/>
            <p:nvPr/>
          </p:nvSpPr>
          <p:spPr>
            <a:xfrm>
              <a:off x="909428" y="5693653"/>
              <a:ext cx="182880" cy="18288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2" name="Rectangle 31"/>
            <p:cNvSpPr/>
            <p:nvPr/>
          </p:nvSpPr>
          <p:spPr>
            <a:xfrm>
              <a:off x="1142803"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3" name="Rectangle 32"/>
            <p:cNvSpPr/>
            <p:nvPr/>
          </p:nvSpPr>
          <p:spPr>
            <a:xfrm>
              <a:off x="1376077"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sp>
          <p:nvSpPr>
            <p:cNvPr id="34" name="Rectangle 33"/>
            <p:cNvSpPr/>
            <p:nvPr/>
          </p:nvSpPr>
          <p:spPr>
            <a:xfrm>
              <a:off x="1607352" y="5693653"/>
              <a:ext cx="182880"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grpSp>
        <p:nvGrpSpPr>
          <p:cNvPr id="35" name="Group 34"/>
          <p:cNvGrpSpPr/>
          <p:nvPr/>
        </p:nvGrpSpPr>
        <p:grpSpPr>
          <a:xfrm>
            <a:off x="460990" y="3138707"/>
            <a:ext cx="9418699" cy="1138773"/>
            <a:chOff x="458672" y="3138562"/>
            <a:chExt cx="9422489" cy="1139231"/>
          </a:xfrm>
        </p:grpSpPr>
        <p:grpSp>
          <p:nvGrpSpPr>
            <p:cNvPr id="36" name="Group 35"/>
            <p:cNvGrpSpPr/>
            <p:nvPr/>
          </p:nvGrpSpPr>
          <p:grpSpPr>
            <a:xfrm>
              <a:off x="458672" y="3138562"/>
              <a:ext cx="9422489" cy="1139231"/>
              <a:chOff x="458672" y="3138562"/>
              <a:chExt cx="9422489" cy="1139231"/>
            </a:xfrm>
          </p:grpSpPr>
          <p:grpSp>
            <p:nvGrpSpPr>
              <p:cNvPr id="39" name="Group 38"/>
              <p:cNvGrpSpPr/>
              <p:nvPr/>
            </p:nvGrpSpPr>
            <p:grpSpPr>
              <a:xfrm>
                <a:off x="458672" y="3138562"/>
                <a:ext cx="9422489" cy="1139231"/>
                <a:chOff x="467869" y="3720523"/>
                <a:chExt cx="9611430" cy="1162075"/>
              </a:xfrm>
            </p:grpSpPr>
            <p:sp>
              <p:nvSpPr>
                <p:cNvPr id="41" name="Rectangle 40"/>
                <p:cNvSpPr/>
                <p:nvPr/>
              </p:nvSpPr>
              <p:spPr>
                <a:xfrm>
                  <a:off x="467869" y="3725412"/>
                  <a:ext cx="1574889" cy="1081586"/>
                </a:xfrm>
                <a:prstGeom prst="rect">
                  <a:avLst/>
                </a:prstGeom>
                <a:solidFill>
                  <a:schemeClr val="tx1">
                    <a:lumMod val="75000"/>
                    <a:lumOff val="2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83" tIns="45692" rIns="91383" bIns="45692" rtlCol="0" anchor="t"/>
                <a:lstStyle/>
                <a:p>
                  <a:pPr defTabSz="914005"/>
                  <a:endParaRPr lang="en-US" sz="1299" dirty="0">
                    <a:solidFill>
                      <a:srgbClr val="FFFFFF">
                        <a:alpha val="99000"/>
                      </a:srgbClr>
                    </a:solidFill>
                  </a:endParaRPr>
                </a:p>
              </p:txBody>
            </p:sp>
            <p:grpSp>
              <p:nvGrpSpPr>
                <p:cNvPr id="42" name="Group 41"/>
                <p:cNvGrpSpPr/>
                <p:nvPr/>
              </p:nvGrpSpPr>
              <p:grpSpPr>
                <a:xfrm>
                  <a:off x="760103" y="3855577"/>
                  <a:ext cx="990420" cy="821257"/>
                  <a:chOff x="745642" y="3225569"/>
                  <a:chExt cx="914162" cy="567437"/>
                </a:xfrm>
                <a:effectLst/>
              </p:grpSpPr>
              <p:sp>
                <p:nvSpPr>
                  <p:cNvPr id="44" name="Rectangle 43"/>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86" tIns="45694" rIns="91386" bIns="45694" rtlCol="0" anchor="ctr"/>
                  <a:lstStyle/>
                  <a:p>
                    <a:pPr algn="ctr" defTabSz="914005"/>
                    <a:endParaRPr lang="en-US" sz="1799" dirty="0">
                      <a:solidFill>
                        <a:srgbClr val="000000"/>
                      </a:solidFill>
                    </a:endParaRPr>
                  </a:p>
                </p:txBody>
              </p:sp>
              <p:sp>
                <p:nvSpPr>
                  <p:cNvPr id="45" name="Rectangle 44"/>
                  <p:cNvSpPr/>
                  <p:nvPr/>
                </p:nvSpPr>
                <p:spPr>
                  <a:xfrm>
                    <a:off x="1287437" y="3260907"/>
                    <a:ext cx="324053" cy="4945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3" name="Text Placeholder 2"/>
                <p:cNvSpPr txBox="1">
                  <a:spLocks/>
                </p:cNvSpPr>
                <p:nvPr/>
              </p:nvSpPr>
              <p:spPr>
                <a:xfrm>
                  <a:off x="2134619" y="3720523"/>
                  <a:ext cx="7944680" cy="1162075"/>
                </a:xfrm>
                <a:prstGeom prst="rect">
                  <a:avLst/>
                </a:prstGeom>
              </p:spPr>
              <p:txBody>
                <a:bodyPr lIns="93200" tIns="46602" rIns="93200" bIns="46602"/>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399" dirty="0">
                      <a:solidFill>
                        <a:schemeClr val="tx1"/>
                      </a:solidFill>
                      <a:latin typeface="Segoe UI Light"/>
                    </a:rPr>
                    <a:t>Task Pane Add-in</a:t>
                  </a:r>
                </a:p>
                <a:p>
                  <a:pPr marL="0" indent="0">
                    <a:lnSpc>
                      <a:spcPct val="100000"/>
                    </a:lnSpc>
                    <a:spcBef>
                      <a:spcPts val="0"/>
                    </a:spcBef>
                    <a:spcAft>
                      <a:spcPts val="612"/>
                    </a:spcAft>
                    <a:buNone/>
                  </a:pPr>
                  <a:r>
                    <a:rPr lang="en-US" sz="1599" dirty="0">
                      <a:solidFill>
                        <a:schemeClr val="tx1"/>
                      </a:solidFill>
                    </a:rPr>
                    <a:t>Add-in that runs beside a document/mail with read/write access</a:t>
                  </a:r>
                </a:p>
                <a:p>
                  <a:pPr marL="0" indent="0">
                    <a:lnSpc>
                      <a:spcPct val="100000"/>
                    </a:lnSpc>
                    <a:spcBef>
                      <a:spcPts val="0"/>
                    </a:spcBef>
                    <a:spcAft>
                      <a:spcPts val="612"/>
                    </a:spcAft>
                    <a:buNone/>
                  </a:pPr>
                  <a:r>
                    <a:rPr lang="en-US" sz="1599" dirty="0">
                      <a:solidFill>
                        <a:schemeClr val="tx1"/>
                      </a:solidFill>
                    </a:rPr>
                    <a:t>Word, Excel, PowerPoint, Project, Outlook </a:t>
                  </a:r>
                </a:p>
              </p:txBody>
            </p:sp>
          </p:grpSp>
          <p:cxnSp>
            <p:nvCxnSpPr>
              <p:cNvPr id="40" name="Straight Connector 39"/>
              <p:cNvCxnSpPr/>
              <p:nvPr/>
            </p:nvCxnSpPr>
            <p:spPr>
              <a:xfrm>
                <a:off x="858316" y="3813050"/>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grpSp>
        <p:cxnSp>
          <p:nvCxnSpPr>
            <p:cNvPr id="37" name="Straight Connector 36"/>
            <p:cNvCxnSpPr/>
            <p:nvPr/>
          </p:nvCxnSpPr>
          <p:spPr>
            <a:xfrm>
              <a:off x="856802" y="3957433"/>
              <a:ext cx="323358" cy="0"/>
            </a:xfrm>
            <a:prstGeom prst="line">
              <a:avLst/>
            </a:prstGeom>
            <a:ln w="19050">
              <a:solidFill>
                <a:schemeClr val="tx1"/>
              </a:solidFill>
            </a:ln>
          </p:spPr>
          <p:style>
            <a:lnRef idx="1">
              <a:schemeClr val="dk1"/>
            </a:lnRef>
            <a:fillRef idx="2">
              <a:schemeClr val="dk1"/>
            </a:fillRef>
            <a:effectRef idx="1">
              <a:schemeClr val="dk1"/>
            </a:effectRef>
            <a:fontRef idx="minor">
              <a:schemeClr val="dk1"/>
            </a:fontRef>
          </p:style>
        </p:cxnSp>
        <p:sp>
          <p:nvSpPr>
            <p:cNvPr id="38" name="Rectangle 37"/>
            <p:cNvSpPr/>
            <p:nvPr/>
          </p:nvSpPr>
          <p:spPr>
            <a:xfrm>
              <a:off x="856802" y="3324962"/>
              <a:ext cx="324872" cy="3558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defTabSz="914005"/>
              <a:endParaRPr lang="en-US" sz="1799" dirty="0">
                <a:solidFill>
                  <a:srgbClr val="000000"/>
                </a:solidFill>
              </a:endParaRPr>
            </a:p>
          </p:txBody>
        </p:sp>
      </p:grpSp>
      <p:sp>
        <p:nvSpPr>
          <p:cNvPr id="46" name="Rectangle 45"/>
          <p:cNvSpPr/>
          <p:nvPr/>
        </p:nvSpPr>
        <p:spPr bwMode="auto">
          <a:xfrm>
            <a:off x="137984" y="1724305"/>
            <a:ext cx="8786948" cy="371655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23018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t>
            </a:r>
            <a:r>
              <a:rPr lang="en-US" dirty="0" smtClean="0"/>
              <a:t>Office Add-ins</a:t>
            </a:r>
            <a:endParaRPr lang="en-US" dirty="0"/>
          </a:p>
        </p:txBody>
      </p:sp>
      <p:sp>
        <p:nvSpPr>
          <p:cNvPr id="5" name="Subtitle 4"/>
          <p:cNvSpPr>
            <a:spLocks noGrp="1"/>
          </p:cNvSpPr>
          <p:nvPr>
            <p:ph type="subTitle" idx="1"/>
          </p:nvPr>
        </p:nvSpPr>
        <p:spPr>
          <a:xfrm>
            <a:off x="543079" y="4830051"/>
            <a:ext cx="7795851" cy="1916182"/>
          </a:xfrm>
        </p:spPr>
        <p:txBody>
          <a:bodyPr/>
          <a:lstStyle/>
          <a:p>
            <a:endParaRPr lang="en-US" dirty="0"/>
          </a:p>
        </p:txBody>
      </p:sp>
    </p:spTree>
    <p:extLst>
      <p:ext uri="{BB962C8B-B14F-4D97-AF65-F5344CB8AC3E}">
        <p14:creationId xmlns:p14="http://schemas.microsoft.com/office/powerpoint/2010/main" val="1319561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588693" y="295274"/>
            <a:ext cx="1574666" cy="1081432"/>
            <a:chOff x="458672" y="5510773"/>
            <a:chExt cx="1543930" cy="1060324"/>
          </a:xfrm>
        </p:grpSpPr>
        <p:sp>
          <p:nvSpPr>
            <p:cNvPr id="14" name="Rectangle 13"/>
            <p:cNvSpPr/>
            <p:nvPr/>
          </p:nvSpPr>
          <p:spPr>
            <a:xfrm>
              <a:off x="458672" y="5510773"/>
              <a:ext cx="1543930" cy="1060324"/>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3239" tIns="46620" rIns="93239" bIns="46620" rtlCol="0" anchor="t"/>
            <a:lstStyle/>
            <a:p>
              <a:pPr defTabSz="932563"/>
              <a:endParaRPr lang="en-US" sz="1326" dirty="0">
                <a:solidFill>
                  <a:srgbClr val="FFFFFF">
                    <a:alpha val="99000"/>
                  </a:srgbClr>
                </a:solidFill>
              </a:endParaRPr>
            </a:p>
          </p:txBody>
        </p:sp>
        <p:sp>
          <p:nvSpPr>
            <p:cNvPr id="15" name="Rectangle 14"/>
            <p:cNvSpPr/>
            <p:nvPr/>
          </p:nvSpPr>
          <p:spPr>
            <a:xfrm>
              <a:off x="604085" y="5963730"/>
              <a:ext cx="1258887" cy="485813"/>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6" name="Rectangle 15"/>
            <p:cNvSpPr/>
            <p:nvPr/>
          </p:nvSpPr>
          <p:spPr>
            <a:xfrm>
              <a:off x="604085" y="5649043"/>
              <a:ext cx="1258887" cy="28002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3243" tIns="46622" rIns="93243" bIns="46622" rtlCol="0" anchor="ctr"/>
            <a:lstStyle/>
            <a:p>
              <a:pPr algn="ctr" defTabSz="932563"/>
              <a:endParaRPr lang="en-US" sz="1873" dirty="0">
                <a:solidFill>
                  <a:srgbClr val="000000"/>
                </a:solidFill>
              </a:endParaRPr>
            </a:p>
          </p:txBody>
        </p:sp>
        <p:sp>
          <p:nvSpPr>
            <p:cNvPr id="18" name="Rectangle 17"/>
            <p:cNvSpPr/>
            <p:nvPr/>
          </p:nvSpPr>
          <p:spPr>
            <a:xfrm>
              <a:off x="675696"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19" name="Rectangle 18"/>
            <p:cNvSpPr/>
            <p:nvPr/>
          </p:nvSpPr>
          <p:spPr>
            <a:xfrm>
              <a:off x="909428" y="5693653"/>
              <a:ext cx="182880" cy="18288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0" name="Rectangle 19"/>
            <p:cNvSpPr/>
            <p:nvPr/>
          </p:nvSpPr>
          <p:spPr>
            <a:xfrm>
              <a:off x="114208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1" name="Rectangle 20"/>
            <p:cNvSpPr/>
            <p:nvPr/>
          </p:nvSpPr>
          <p:spPr>
            <a:xfrm>
              <a:off x="1374748"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sp>
          <p:nvSpPr>
            <p:cNvPr id="22" name="Rectangle 21"/>
            <p:cNvSpPr/>
            <p:nvPr/>
          </p:nvSpPr>
          <p:spPr>
            <a:xfrm>
              <a:off x="1611601" y="5693653"/>
              <a:ext cx="182880" cy="182880"/>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lIns="93243" tIns="46622" rIns="93243" bIns="46622" rtlCol="0" anchor="ctr"/>
            <a:lstStyle/>
            <a:p>
              <a:pPr algn="ctr" defTabSz="932563"/>
              <a:endParaRPr lang="en-US" sz="1873" dirty="0">
                <a:solidFill>
                  <a:srgbClr val="000000"/>
                </a:solidFill>
              </a:endParaRPr>
            </a:p>
          </p:txBody>
        </p:sp>
      </p:grpSp>
      <p:sp>
        <p:nvSpPr>
          <p:cNvPr id="2" name="Title 1"/>
          <p:cNvSpPr>
            <a:spLocks noGrp="1"/>
          </p:cNvSpPr>
          <p:nvPr>
            <p:ph type="title"/>
          </p:nvPr>
        </p:nvSpPr>
        <p:spPr/>
        <p:txBody>
          <a:bodyPr/>
          <a:lstStyle/>
          <a:p>
            <a:r>
              <a:rPr lang="en-US" dirty="0" smtClean="0"/>
              <a:t>Add-in Command</a:t>
            </a:r>
            <a:endParaRPr lang="en-US" dirty="0"/>
          </a:p>
        </p:txBody>
      </p:sp>
      <p:pic>
        <p:nvPicPr>
          <p:cNvPr id="10" name="Picture 9"/>
          <p:cNvPicPr>
            <a:picLocks noChangeAspect="1"/>
          </p:cNvPicPr>
          <p:nvPr/>
        </p:nvPicPr>
        <p:blipFill>
          <a:blip r:embed="rId3"/>
          <a:stretch>
            <a:fillRect/>
          </a:stretch>
        </p:blipFill>
        <p:spPr>
          <a:xfrm>
            <a:off x="2035925" y="1252733"/>
            <a:ext cx="8366991" cy="5345577"/>
          </a:xfrm>
          <a:prstGeom prst="rect">
            <a:avLst/>
          </a:prstGeom>
        </p:spPr>
      </p:pic>
      <p:grpSp>
        <p:nvGrpSpPr>
          <p:cNvPr id="24" name="Group 23"/>
          <p:cNvGrpSpPr/>
          <p:nvPr/>
        </p:nvGrpSpPr>
        <p:grpSpPr>
          <a:xfrm>
            <a:off x="1897524" y="1110741"/>
            <a:ext cx="8548760" cy="5616577"/>
            <a:chOff x="1859622" y="1089061"/>
            <a:chExt cx="8381898" cy="5506948"/>
          </a:xfrm>
        </p:grpSpPr>
        <p:sp>
          <p:nvSpPr>
            <p:cNvPr id="33" name="Freeform 32"/>
            <p:cNvSpPr/>
            <p:nvPr/>
          </p:nvSpPr>
          <p:spPr bwMode="auto">
            <a:xfrm>
              <a:off x="1859622" y="1089061"/>
              <a:ext cx="8381898" cy="5506948"/>
            </a:xfrm>
            <a:custGeom>
              <a:avLst/>
              <a:gdLst>
                <a:gd name="connsiteX0" fmla="*/ 0 w 8381898"/>
                <a:gd name="connsiteY0" fmla="*/ 0 h 5506948"/>
                <a:gd name="connsiteX1" fmla="*/ 8381898 w 8381898"/>
                <a:gd name="connsiteY1" fmla="*/ 0 h 5506948"/>
                <a:gd name="connsiteX2" fmla="*/ 8381898 w 8381898"/>
                <a:gd name="connsiteY2" fmla="*/ 5506948 h 5506948"/>
                <a:gd name="connsiteX3" fmla="*/ 0 w 8381898"/>
                <a:gd name="connsiteY3" fmla="*/ 5506948 h 5506948"/>
                <a:gd name="connsiteX4" fmla="*/ 0 w 8381898"/>
                <a:gd name="connsiteY4" fmla="*/ 0 h 5506948"/>
                <a:gd name="connsiteX5" fmla="*/ 6412508 w 8381898"/>
                <a:gd name="connsiteY5" fmla="*/ 633413 h 5506948"/>
                <a:gd name="connsiteX6" fmla="*/ 6412508 w 8381898"/>
                <a:gd name="connsiteY6" fmla="*/ 1462753 h 5506948"/>
                <a:gd name="connsiteX7" fmla="*/ 7869169 w 8381898"/>
                <a:gd name="connsiteY7" fmla="*/ 1462753 h 5506948"/>
                <a:gd name="connsiteX8" fmla="*/ 7869169 w 8381898"/>
                <a:gd name="connsiteY8" fmla="*/ 633413 h 5506948"/>
                <a:gd name="connsiteX9" fmla="*/ 6412508 w 8381898"/>
                <a:gd name="connsiteY9" fmla="*/ 633413 h 55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1898" h="5506948">
                  <a:moveTo>
                    <a:pt x="0" y="0"/>
                  </a:moveTo>
                  <a:lnTo>
                    <a:pt x="8381898" y="0"/>
                  </a:lnTo>
                  <a:lnTo>
                    <a:pt x="8381898" y="5506948"/>
                  </a:lnTo>
                  <a:lnTo>
                    <a:pt x="0" y="5506948"/>
                  </a:lnTo>
                  <a:lnTo>
                    <a:pt x="0" y="0"/>
                  </a:lnTo>
                  <a:close/>
                  <a:moveTo>
                    <a:pt x="6412508" y="633413"/>
                  </a:moveTo>
                  <a:lnTo>
                    <a:pt x="6412508" y="1462753"/>
                  </a:lnTo>
                  <a:lnTo>
                    <a:pt x="7869169" y="1462753"/>
                  </a:lnTo>
                  <a:lnTo>
                    <a:pt x="7869169" y="633413"/>
                  </a:lnTo>
                  <a:lnTo>
                    <a:pt x="6412508" y="633413"/>
                  </a:lnTo>
                  <a:close/>
                </a:path>
              </a:pathLst>
            </a:cu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280400" y="1724025"/>
              <a:ext cx="1447800" cy="8255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8814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Office add-in samples</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286754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00581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Napa</a:t>
            </a:r>
            <a:endParaRPr lang="en-US" dirty="0"/>
          </a:p>
        </p:txBody>
      </p:sp>
      <p:sp>
        <p:nvSpPr>
          <p:cNvPr id="4" name="Text Placeholder 3"/>
          <p:cNvSpPr>
            <a:spLocks noGrp="1"/>
          </p:cNvSpPr>
          <p:nvPr>
            <p:ph type="body" sz="quarter" idx="11"/>
          </p:nvPr>
        </p:nvSpPr>
        <p:spPr>
          <a:xfrm>
            <a:off x="275483" y="1212854"/>
            <a:ext cx="5692333" cy="5562372"/>
          </a:xfrm>
        </p:spPr>
        <p:txBody>
          <a:bodyPr/>
          <a:lstStyle/>
          <a:p>
            <a:pPr marL="582873" indent="-582873">
              <a:buFont typeface="Arial" panose="020B0604020202020204" pitchFamily="34" charset="0"/>
              <a:buChar char="•"/>
            </a:pPr>
            <a:r>
              <a:rPr lang="en-US" sz="3264" dirty="0">
                <a:solidFill>
                  <a:schemeClr val="tx1"/>
                </a:solidFill>
              </a:rPr>
              <a:t>In-browser web editor for building client-side Office </a:t>
            </a:r>
            <a:r>
              <a:rPr lang="en-US" sz="3264" dirty="0" smtClean="0">
                <a:solidFill>
                  <a:schemeClr val="tx1"/>
                </a:solidFill>
              </a:rPr>
              <a:t>Add-ins</a:t>
            </a: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Uses Office Online and OneDrive for file storage</a:t>
            </a:r>
          </a:p>
          <a:p>
            <a:pPr marL="582873" indent="-582873">
              <a:buFont typeface="Arial" panose="020B0604020202020204" pitchFamily="34" charset="0"/>
              <a:buChar char="•"/>
            </a:pPr>
            <a:r>
              <a:rPr lang="en-US" sz="3264" dirty="0" err="1">
                <a:solidFill>
                  <a:schemeClr val="tx1"/>
                </a:solidFill>
              </a:rPr>
              <a:t>Intellisense</a:t>
            </a:r>
            <a:r>
              <a:rPr lang="en-US" sz="3264" dirty="0">
                <a:solidFill>
                  <a:schemeClr val="tx1"/>
                </a:solidFill>
              </a:rPr>
              <a:t> for JavaScript and HTML5</a:t>
            </a:r>
          </a:p>
          <a:p>
            <a:pPr marL="582873" indent="-582873">
              <a:buFont typeface="Arial" panose="020B0604020202020204" pitchFamily="34" charset="0"/>
              <a:buChar char="•"/>
            </a:pPr>
            <a:r>
              <a:rPr lang="en-US" sz="3264" dirty="0">
                <a:solidFill>
                  <a:schemeClr val="tx1"/>
                </a:solidFill>
              </a:rPr>
              <a:t>Allows for sharing and exporting</a:t>
            </a:r>
          </a:p>
          <a:p>
            <a:pPr marL="582873" indent="-582873">
              <a:buFont typeface="Arial" panose="020B0604020202020204" pitchFamily="34" charset="0"/>
              <a:buChar char="•"/>
            </a:pPr>
            <a:r>
              <a:rPr lang="en-US" sz="3264" dirty="0">
                <a:solidFill>
                  <a:schemeClr val="tx1"/>
                </a:solidFill>
              </a:rPr>
              <a:t>Doesn’t expose full </a:t>
            </a:r>
            <a:r>
              <a:rPr lang="en-US" sz="3264" dirty="0" smtClean="0">
                <a:solidFill>
                  <a:schemeClr val="tx1"/>
                </a:solidFill>
              </a:rPr>
              <a:t>Add-in </a:t>
            </a:r>
            <a:r>
              <a:rPr lang="en-US" sz="3264" dirty="0">
                <a:solidFill>
                  <a:schemeClr val="tx1"/>
                </a:solidFill>
              </a:rPr>
              <a:t>manifest</a:t>
            </a:r>
          </a:p>
        </p:txBody>
      </p:sp>
      <p:pic>
        <p:nvPicPr>
          <p:cNvPr id="3" name="Picture 2"/>
          <p:cNvPicPr>
            <a:picLocks noChangeAspect="1"/>
          </p:cNvPicPr>
          <p:nvPr/>
        </p:nvPicPr>
        <p:blipFill>
          <a:blip r:embed="rId3"/>
          <a:stretch>
            <a:fillRect/>
          </a:stretch>
        </p:blipFill>
        <p:spPr>
          <a:xfrm>
            <a:off x="6196806" y="1212849"/>
            <a:ext cx="5737561" cy="3745280"/>
          </a:xfrm>
          <a:prstGeom prst="rect">
            <a:avLst/>
          </a:prstGeom>
        </p:spPr>
      </p:pic>
    </p:spTree>
    <p:extLst>
      <p:ext uri="{BB962C8B-B14F-4D97-AF65-F5344CB8AC3E}">
        <p14:creationId xmlns:p14="http://schemas.microsoft.com/office/powerpoint/2010/main" val="8694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Visual Studio</a:t>
            </a:r>
            <a:endParaRPr lang="en-US" dirty="0"/>
          </a:p>
        </p:txBody>
      </p:sp>
      <p:sp>
        <p:nvSpPr>
          <p:cNvPr id="4" name="Text Placeholder 3"/>
          <p:cNvSpPr>
            <a:spLocks noGrp="1"/>
          </p:cNvSpPr>
          <p:nvPr>
            <p:ph type="body" sz="quarter" idx="11"/>
          </p:nvPr>
        </p:nvSpPr>
        <p:spPr>
          <a:xfrm>
            <a:off x="275483" y="1212853"/>
            <a:ext cx="5968660" cy="4457431"/>
          </a:xfrm>
        </p:spPr>
        <p:txBody>
          <a:bodyPr/>
          <a:lstStyle/>
          <a:p>
            <a:pPr marL="582873" indent="-582873">
              <a:buFont typeface="Arial" panose="020B0604020202020204" pitchFamily="34" charset="0"/>
              <a:buChar char="•"/>
            </a:pPr>
            <a:r>
              <a:rPr lang="en-US" sz="3264" dirty="0">
                <a:solidFill>
                  <a:schemeClr val="tx1"/>
                </a:solidFill>
              </a:rPr>
              <a:t>First-class development experience with templates and debugging</a:t>
            </a:r>
          </a:p>
          <a:p>
            <a:pPr marL="582873" indent="-582873">
              <a:buFont typeface="Arial" panose="020B0604020202020204" pitchFamily="34" charset="0"/>
              <a:buChar char="•"/>
            </a:pPr>
            <a:r>
              <a:rPr lang="en-US" sz="3264" dirty="0">
                <a:solidFill>
                  <a:schemeClr val="tx1"/>
                </a:solidFill>
              </a:rPr>
              <a:t>Exposes the full </a:t>
            </a:r>
            <a:r>
              <a:rPr lang="en-US" sz="3264" dirty="0" smtClean="0">
                <a:solidFill>
                  <a:schemeClr val="tx1"/>
                </a:solidFill>
              </a:rPr>
              <a:t>Add-in </a:t>
            </a:r>
            <a:r>
              <a:rPr lang="en-US" sz="3264" dirty="0">
                <a:solidFill>
                  <a:schemeClr val="tx1"/>
                </a:solidFill>
              </a:rPr>
              <a:t>manifest and automated deployment commands</a:t>
            </a:r>
          </a:p>
          <a:p>
            <a:pPr marL="582873" indent="-582873">
              <a:buFont typeface="Arial" panose="020B0604020202020204" pitchFamily="34" charset="0"/>
              <a:buChar char="•"/>
            </a:pPr>
            <a:r>
              <a:rPr lang="en-US" sz="3264" dirty="0">
                <a:solidFill>
                  <a:schemeClr val="tx1"/>
                </a:solidFill>
              </a:rPr>
              <a:t>Allows for web projects containing both client-side and server-side assets</a:t>
            </a:r>
          </a:p>
        </p:txBody>
      </p:sp>
      <p:grpSp>
        <p:nvGrpSpPr>
          <p:cNvPr id="6" name="Group 5"/>
          <p:cNvGrpSpPr/>
          <p:nvPr/>
        </p:nvGrpSpPr>
        <p:grpSpPr>
          <a:xfrm>
            <a:off x="6927898" y="1933496"/>
            <a:ext cx="4551706" cy="2059787"/>
            <a:chOff x="4495800" y="1914313"/>
            <a:chExt cx="4462862" cy="201958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050"/>
            <a:stretch/>
          </p:blipFill>
          <p:spPr>
            <a:xfrm>
              <a:off x="4495800" y="2924104"/>
              <a:ext cx="4462862" cy="10097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0759"/>
            <a:stretch/>
          </p:blipFill>
          <p:spPr>
            <a:xfrm>
              <a:off x="6176433" y="1914313"/>
              <a:ext cx="1101596" cy="1009791"/>
            </a:xfrm>
            <a:prstGeom prst="rect">
              <a:avLst/>
            </a:prstGeom>
          </p:spPr>
        </p:pic>
      </p:grpSp>
    </p:spTree>
    <p:extLst>
      <p:ext uri="{BB962C8B-B14F-4D97-AF65-F5344CB8AC3E}">
        <p14:creationId xmlns:p14="http://schemas.microsoft.com/office/powerpoint/2010/main" val="8076632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Options – Other</a:t>
            </a:r>
            <a:endParaRPr lang="en-US" dirty="0"/>
          </a:p>
        </p:txBody>
      </p:sp>
      <p:sp>
        <p:nvSpPr>
          <p:cNvPr id="4" name="Text Placeholder 3"/>
          <p:cNvSpPr>
            <a:spLocks noGrp="1"/>
          </p:cNvSpPr>
          <p:nvPr>
            <p:ph type="body" sz="quarter" idx="11"/>
          </p:nvPr>
        </p:nvSpPr>
        <p:spPr>
          <a:xfrm>
            <a:off x="275483" y="1212854"/>
            <a:ext cx="5329655" cy="3553389"/>
          </a:xfrm>
        </p:spPr>
        <p:txBody>
          <a:bodyPr/>
          <a:lstStyle/>
          <a:p>
            <a:pPr marL="582873" indent="-582873">
              <a:buFont typeface="Arial" panose="020B0604020202020204" pitchFamily="34" charset="0"/>
              <a:buChar char="•"/>
            </a:pPr>
            <a:r>
              <a:rPr lang="en-US" sz="3264" dirty="0">
                <a:solidFill>
                  <a:schemeClr val="tx1"/>
                </a:solidFill>
              </a:rPr>
              <a:t>You can use anything that delivers for the web</a:t>
            </a:r>
          </a:p>
          <a:p>
            <a:pPr marL="582873" indent="-582873">
              <a:buFont typeface="Arial" panose="020B0604020202020204" pitchFamily="34" charset="0"/>
              <a:buChar char="•"/>
            </a:pPr>
            <a:r>
              <a:rPr lang="en-US" sz="3264" dirty="0">
                <a:solidFill>
                  <a:schemeClr val="tx1"/>
                </a:solidFill>
              </a:rPr>
              <a:t>Microsoft offering Yeoman generator for skeleton </a:t>
            </a:r>
            <a:r>
              <a:rPr lang="en-US" sz="3264" dirty="0" smtClean="0">
                <a:solidFill>
                  <a:schemeClr val="tx1"/>
                </a:solidFill>
              </a:rPr>
              <a:t>Add-in </a:t>
            </a:r>
            <a:r>
              <a:rPr lang="en-US" sz="3264" dirty="0">
                <a:solidFill>
                  <a:schemeClr val="tx1"/>
                </a:solidFill>
              </a:rPr>
              <a:t>project</a:t>
            </a:r>
          </a:p>
          <a:p>
            <a:pPr marL="582873" indent="-582873">
              <a:buFont typeface="Arial" panose="020B0604020202020204" pitchFamily="34" charset="0"/>
              <a:buChar char="•"/>
            </a:pPr>
            <a:r>
              <a:rPr lang="en-US" sz="3264" dirty="0">
                <a:solidFill>
                  <a:schemeClr val="tx1"/>
                </a:solidFill>
              </a:rPr>
              <a:t>Keep in mind that add-ins need SSL/HTTPS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615" y="1306112"/>
            <a:ext cx="3633267" cy="3147536"/>
          </a:xfrm>
          <a:prstGeom prst="rect">
            <a:avLst/>
          </a:prstGeom>
        </p:spPr>
      </p:pic>
    </p:spTree>
    <p:extLst>
      <p:ext uri="{BB962C8B-B14F-4D97-AF65-F5344CB8AC3E}">
        <p14:creationId xmlns:p14="http://schemas.microsoft.com/office/powerpoint/2010/main" val="1398519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UI Fabric</a:t>
            </a:r>
            <a:endParaRPr lang="en-US" dirty="0"/>
          </a:p>
        </p:txBody>
      </p:sp>
      <p:sp>
        <p:nvSpPr>
          <p:cNvPr id="4" name="Text Placeholder 3"/>
          <p:cNvSpPr>
            <a:spLocks noGrp="1"/>
          </p:cNvSpPr>
          <p:nvPr>
            <p:ph type="body" sz="quarter" idx="11"/>
          </p:nvPr>
        </p:nvSpPr>
        <p:spPr>
          <a:xfrm>
            <a:off x="275483" y="1212854"/>
            <a:ext cx="5329655" cy="4356982"/>
          </a:xfrm>
        </p:spPr>
        <p:txBody>
          <a:bodyPr/>
          <a:lstStyle/>
          <a:p>
            <a:pPr marL="582873" indent="-582873">
              <a:buFont typeface="Arial" panose="020B0604020202020204" pitchFamily="34" charset="0"/>
              <a:buChar char="•"/>
            </a:pPr>
            <a:r>
              <a:rPr lang="en-US" sz="3264" dirty="0">
                <a:solidFill>
                  <a:schemeClr val="tx1"/>
                </a:solidFill>
              </a:rPr>
              <a:t>Responsive, mobile-first, front-end framework for developers that delivers instant look and feel of Office</a:t>
            </a:r>
          </a:p>
          <a:p>
            <a:pPr marL="582873" indent="-582873">
              <a:buFont typeface="Arial" panose="020B0604020202020204" pitchFamily="34" charset="0"/>
              <a:buChar char="•"/>
            </a:pPr>
            <a:r>
              <a:rPr lang="en-US" sz="3264" dirty="0">
                <a:solidFill>
                  <a:schemeClr val="tx1"/>
                </a:solidFill>
              </a:rPr>
              <a:t>Handles typography, color, icons, animations, responsive grid layouts and localization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48" y="1848427"/>
            <a:ext cx="4709993" cy="2212638"/>
          </a:xfrm>
          <a:prstGeom prst="rect">
            <a:avLst/>
          </a:prstGeom>
        </p:spPr>
      </p:pic>
    </p:spTree>
    <p:extLst>
      <p:ext uri="{BB962C8B-B14F-4D97-AF65-F5344CB8AC3E}">
        <p14:creationId xmlns:p14="http://schemas.microsoft.com/office/powerpoint/2010/main" val="41493317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3200" spc="-102" dirty="0"/>
              <a:t>Building your </a:t>
            </a:r>
            <a:r>
              <a:rPr lang="en-US" sz="3200" spc="-102" dirty="0" smtClean="0"/>
              <a:t>first office add-in</a:t>
            </a:r>
            <a:endParaRPr lang="en-US" sz="3200" spc="-102"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27422191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p:cNvGraphicFramePr>
            <a:graphicFrameLocks noGrp="1"/>
          </p:cNvGraphicFramePr>
          <p:nvPr>
            <p:extLst>
              <p:ext uri="{D42A27DB-BD31-4B8C-83A1-F6EECF244321}">
                <p14:modId xmlns:p14="http://schemas.microsoft.com/office/powerpoint/2010/main" val="320874170"/>
              </p:ext>
            </p:extLst>
          </p:nvPr>
        </p:nvGraphicFramePr>
        <p:xfrm>
          <a:off x="630185" y="1476401"/>
          <a:ext cx="9323152" cy="4964717"/>
        </p:xfrm>
        <a:graphic>
          <a:graphicData uri="http://schemas.openxmlformats.org/drawingml/2006/table">
            <a:tbl>
              <a:tblPr firstRow="1" bandRow="1">
                <a:tableStyleId>{00A15C55-8517-42AA-B614-E9B94910E393}</a:tableStyleId>
              </a:tblPr>
              <a:tblGrid>
                <a:gridCol w="1165394">
                  <a:extLst>
                    <a:ext uri="{9D8B030D-6E8A-4147-A177-3AD203B41FA5}">
                      <a16:colId xmlns:a16="http://schemas.microsoft.com/office/drawing/2014/main" val="2056504082"/>
                    </a:ext>
                  </a:extLst>
                </a:gridCol>
                <a:gridCol w="1165394">
                  <a:extLst>
                    <a:ext uri="{9D8B030D-6E8A-4147-A177-3AD203B41FA5}">
                      <a16:colId xmlns:a16="http://schemas.microsoft.com/office/drawing/2014/main" val="3242084172"/>
                    </a:ext>
                  </a:extLst>
                </a:gridCol>
                <a:gridCol w="1165394">
                  <a:extLst>
                    <a:ext uri="{9D8B030D-6E8A-4147-A177-3AD203B41FA5}">
                      <a16:colId xmlns:a16="http://schemas.microsoft.com/office/drawing/2014/main" val="1267922834"/>
                    </a:ext>
                  </a:extLst>
                </a:gridCol>
                <a:gridCol w="1165394">
                  <a:extLst>
                    <a:ext uri="{9D8B030D-6E8A-4147-A177-3AD203B41FA5}">
                      <a16:colId xmlns:a16="http://schemas.microsoft.com/office/drawing/2014/main" val="2213391107"/>
                    </a:ext>
                  </a:extLst>
                </a:gridCol>
                <a:gridCol w="1165394">
                  <a:extLst>
                    <a:ext uri="{9D8B030D-6E8A-4147-A177-3AD203B41FA5}">
                      <a16:colId xmlns:a16="http://schemas.microsoft.com/office/drawing/2014/main" val="4228093556"/>
                    </a:ext>
                  </a:extLst>
                </a:gridCol>
                <a:gridCol w="1165394">
                  <a:extLst>
                    <a:ext uri="{9D8B030D-6E8A-4147-A177-3AD203B41FA5}">
                      <a16:colId xmlns:a16="http://schemas.microsoft.com/office/drawing/2014/main" val="420889860"/>
                    </a:ext>
                  </a:extLst>
                </a:gridCol>
                <a:gridCol w="1165394">
                  <a:extLst>
                    <a:ext uri="{9D8B030D-6E8A-4147-A177-3AD203B41FA5}">
                      <a16:colId xmlns:a16="http://schemas.microsoft.com/office/drawing/2014/main" val="614192711"/>
                    </a:ext>
                  </a:extLst>
                </a:gridCol>
                <a:gridCol w="1165394">
                  <a:extLst>
                    <a:ext uri="{9D8B030D-6E8A-4147-A177-3AD203B41FA5}">
                      <a16:colId xmlns:a16="http://schemas.microsoft.com/office/drawing/2014/main" val="552487028"/>
                    </a:ext>
                  </a:extLst>
                </a:gridCol>
              </a:tblGrid>
              <a:tr h="889114">
                <a:tc>
                  <a:txBody>
                    <a:bodyPr/>
                    <a:lstStyle/>
                    <a:p>
                      <a:endParaRPr lang="en-US" sz="1400" b="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noFill/>
                  </a:tcPr>
                </a:tc>
                <a:tc>
                  <a:txBody>
                    <a:bodyPr/>
                    <a:lstStyle/>
                    <a:p>
                      <a:pPr algn="ctr"/>
                      <a:r>
                        <a:rPr lang="en-US" sz="1400" b="0" dirty="0" smtClean="0">
                          <a:latin typeface="Segoe UI Semibold" panose="020B0702040204020203" pitchFamily="34" charset="0"/>
                          <a:cs typeface="Segoe UI Semibold" panose="020B0702040204020203" pitchFamily="34" charset="0"/>
                        </a:rPr>
                        <a:t>Win32</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Online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iPad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iPhone</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Mac</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Android</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dirty="0" smtClean="0">
                          <a:latin typeface="Segoe UI Semibold" panose="020B0702040204020203" pitchFamily="34" charset="0"/>
                          <a:cs typeface="Segoe UI Semibold" panose="020B0702040204020203" pitchFamily="34" charset="0"/>
                        </a:rPr>
                        <a:t>UWA</a:t>
                      </a:r>
                      <a:endParaRPr lang="en-US" sz="1400" b="0" dirty="0">
                        <a:latin typeface="Segoe UI Semibold" panose="020B0702040204020203" pitchFamily="34" charset="0"/>
                        <a:cs typeface="Segoe UI Semibold" panose="020B0702040204020203" pitchFamily="34" charset="0"/>
                      </a:endParaRPr>
                    </a:p>
                  </a:txBody>
                  <a:tcPr marL="89630" marR="91390" marT="71704" marB="71704" anchor="b">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00230474"/>
                  </a:ext>
                </a:extLst>
              </a:tr>
              <a:tr h="1018903">
                <a:tc>
                  <a:txBody>
                    <a:bodyPr/>
                    <a:lstStyle/>
                    <a:p>
                      <a:pPr algn="ctr"/>
                      <a:endParaRPr lang="en-US" sz="1600" b="0" dirty="0" smtClean="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08506824"/>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pPr algn="ctr"/>
                      <a:endParaRPr lang="en-US" sz="1400" dirty="0">
                        <a:solidFill>
                          <a:schemeClr val="tx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400" dirty="0" smtClean="0">
                          <a:solidFill>
                            <a:schemeClr val="bg1"/>
                          </a:solidFill>
                        </a:rPr>
                        <a:t>Read</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89146951"/>
                  </a:ext>
                </a:extLst>
              </a:tr>
              <a:tr h="5094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sz="1400" dirty="0">
                        <a:solidFill>
                          <a:schemeClr val="tx1"/>
                        </a:solidFill>
                      </a:endParaRPr>
                    </a:p>
                  </a:txBody>
                  <a:tcPr marL="91403" marR="91403" marT="45702" marB="45702"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vMerge="1">
                  <a:txBody>
                    <a:bodyPr/>
                    <a:lstStyle/>
                    <a:p>
                      <a:endParaRPr lang="en-US"/>
                    </a:p>
                  </a:txBody>
                  <a:tcPr/>
                </a:tc>
                <a:tc>
                  <a:txBody>
                    <a:bodyPr/>
                    <a:lstStyle/>
                    <a:p>
                      <a:pPr algn="ctr"/>
                      <a:r>
                        <a:rPr lang="en-US" sz="1400" dirty="0" smtClean="0">
                          <a:solidFill>
                            <a:schemeClr val="bg1"/>
                          </a:solidFill>
                        </a:rPr>
                        <a:t>Compose</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01020943"/>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endParaRPr lang="en-US" sz="1400" dirty="0"/>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04361219"/>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APIs</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698104152"/>
                  </a:ext>
                </a:extLst>
              </a:tr>
              <a:tr h="509450">
                <a:tc rowSpan="2">
                  <a:txBody>
                    <a:bodyPr/>
                    <a:lstStyle/>
                    <a:p>
                      <a:pPr algn="ctr"/>
                      <a:endParaRPr lang="en-US" sz="1600" b="0" dirty="0">
                        <a:solidFill>
                          <a:schemeClr val="tx1"/>
                        </a:solidFill>
                        <a:latin typeface="Segoe UI Semibold" panose="020B0702040204020203" pitchFamily="34" charset="0"/>
                        <a:cs typeface="Segoe UI Semibold" panose="020B0702040204020203" pitchFamily="34" charset="0"/>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1"/>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a:txBody>
                    <a:bodyPr/>
                    <a:lstStyle/>
                    <a:p>
                      <a:pPr algn="ctr"/>
                      <a:r>
                        <a:rPr lang="en-US" sz="1400" dirty="0" smtClean="0">
                          <a:solidFill>
                            <a:schemeClr val="bg1"/>
                          </a:solidFill>
                        </a:rPr>
                        <a:t>View</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accent4"/>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rowSpan="2">
                  <a:txBody>
                    <a:bodyPr/>
                    <a:lstStyle/>
                    <a:p>
                      <a:endParaRPr lang="en-US" sz="1400" dirty="0"/>
                    </a:p>
                  </a:txBody>
                  <a:tcPr marL="91390" marR="91390" marT="45696" marB="45696">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02181512"/>
                  </a:ext>
                </a:extLst>
              </a:tr>
              <a:tr h="509450">
                <a:tc vMerge="1">
                  <a:txBody>
                    <a:bodyPr/>
                    <a:lstStyle/>
                    <a:p>
                      <a:endParaRPr lang="en-US"/>
                    </a:p>
                  </a:txBody>
                  <a:tcPr/>
                </a:tc>
                <a:tc vMerge="1">
                  <a:txBody>
                    <a:bodyPr/>
                    <a:lstStyle/>
                    <a:p>
                      <a:endParaRPr lang="en-US"/>
                    </a:p>
                  </a:txBody>
                  <a:tcPr/>
                </a:tc>
                <a:tc>
                  <a:txBody>
                    <a:bodyPr/>
                    <a:lstStyle/>
                    <a:p>
                      <a:pPr algn="ctr"/>
                      <a:r>
                        <a:rPr lang="en-US" sz="1400" dirty="0" smtClean="0">
                          <a:solidFill>
                            <a:schemeClr val="bg1"/>
                          </a:solidFill>
                        </a:rPr>
                        <a:t>Edit</a:t>
                      </a:r>
                      <a:endParaRPr lang="en-US" sz="1400" dirty="0">
                        <a:solidFill>
                          <a:schemeClr val="bg1"/>
                        </a:solidFill>
                      </a:endParaRPr>
                    </a:p>
                  </a:txBody>
                  <a:tcPr marL="91390" marR="91390" marT="45696" marB="45696"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79530285"/>
                  </a:ext>
                </a:extLst>
              </a:tr>
            </a:tbl>
          </a:graphicData>
        </a:graphic>
      </p:graphicFrame>
      <p:sp>
        <p:nvSpPr>
          <p:cNvPr id="7" name="Title 6"/>
          <p:cNvSpPr>
            <a:spLocks noGrp="1"/>
          </p:cNvSpPr>
          <p:nvPr>
            <p:ph type="title"/>
          </p:nvPr>
        </p:nvSpPr>
        <p:spPr/>
        <p:txBody>
          <a:bodyPr/>
          <a:lstStyle/>
          <a:p>
            <a:r>
              <a:rPr lang="en-US" dirty="0" smtClean="0"/>
              <a:t>Add-in Roadmap</a:t>
            </a:r>
            <a:endParaRPr lang="en-US" dirty="0"/>
          </a:p>
        </p:txBody>
      </p:sp>
      <p:grpSp>
        <p:nvGrpSpPr>
          <p:cNvPr id="4" name="Group 3"/>
          <p:cNvGrpSpPr/>
          <p:nvPr/>
        </p:nvGrpSpPr>
        <p:grpSpPr>
          <a:xfrm>
            <a:off x="10247050" y="3462117"/>
            <a:ext cx="1509537" cy="1829683"/>
            <a:chOff x="10327835" y="3461411"/>
            <a:chExt cx="1539806" cy="1866372"/>
          </a:xfrm>
        </p:grpSpPr>
        <p:grpSp>
          <p:nvGrpSpPr>
            <p:cNvPr id="8" name="Group 7"/>
            <p:cNvGrpSpPr/>
            <p:nvPr/>
          </p:nvGrpSpPr>
          <p:grpSpPr>
            <a:xfrm>
              <a:off x="10327835" y="3461411"/>
              <a:ext cx="1423544" cy="493052"/>
              <a:chOff x="10049541" y="3389885"/>
              <a:chExt cx="1423746" cy="493122"/>
            </a:xfrm>
          </p:grpSpPr>
          <p:sp>
            <p:nvSpPr>
              <p:cNvPr id="12" name="Rectangle 11"/>
              <p:cNvSpPr/>
              <p:nvPr/>
            </p:nvSpPr>
            <p:spPr bwMode="auto">
              <a:xfrm>
                <a:off x="10049541" y="3477031"/>
                <a:ext cx="548640" cy="377067"/>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5" name="TextBox 14"/>
              <p:cNvSpPr txBox="1"/>
              <p:nvPr/>
            </p:nvSpPr>
            <p:spPr>
              <a:xfrm>
                <a:off x="10628978" y="3389885"/>
                <a:ext cx="844309" cy="49312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Today</a:t>
                </a:r>
              </a:p>
            </p:txBody>
          </p:sp>
        </p:grpSp>
        <p:grpSp>
          <p:nvGrpSpPr>
            <p:cNvPr id="10" name="Group 9"/>
            <p:cNvGrpSpPr/>
            <p:nvPr/>
          </p:nvGrpSpPr>
          <p:grpSpPr>
            <a:xfrm>
              <a:off x="10327835" y="4838589"/>
              <a:ext cx="1539806" cy="489194"/>
              <a:chOff x="10049541" y="4388185"/>
              <a:chExt cx="1540025" cy="489264"/>
            </a:xfrm>
          </p:grpSpPr>
          <p:sp>
            <p:nvSpPr>
              <p:cNvPr id="14" name="Rectangle 13"/>
              <p:cNvSpPr/>
              <p:nvPr/>
            </p:nvSpPr>
            <p:spPr bwMode="auto">
              <a:xfrm>
                <a:off x="10049541" y="4450484"/>
                <a:ext cx="548640" cy="377067"/>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17" name="TextBox 16"/>
              <p:cNvSpPr txBox="1"/>
              <p:nvPr/>
            </p:nvSpPr>
            <p:spPr>
              <a:xfrm>
                <a:off x="10598180" y="4388185"/>
                <a:ext cx="991386" cy="48926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Backlog</a:t>
                </a:r>
              </a:p>
            </p:txBody>
          </p:sp>
        </p:grpSp>
        <p:grpSp>
          <p:nvGrpSpPr>
            <p:cNvPr id="41" name="Group 40"/>
            <p:cNvGrpSpPr/>
            <p:nvPr/>
          </p:nvGrpSpPr>
          <p:grpSpPr>
            <a:xfrm>
              <a:off x="10327835" y="4151929"/>
              <a:ext cx="1289738" cy="489194"/>
              <a:chOff x="10049541" y="3568561"/>
              <a:chExt cx="1289922" cy="489263"/>
            </a:xfrm>
          </p:grpSpPr>
          <p:sp>
            <p:nvSpPr>
              <p:cNvPr id="42" name="Rectangle 41"/>
              <p:cNvSpPr/>
              <p:nvPr/>
            </p:nvSpPr>
            <p:spPr bwMode="auto">
              <a:xfrm>
                <a:off x="10049541" y="3631497"/>
                <a:ext cx="548640" cy="377067"/>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endParaRPr>
              </a:p>
            </p:txBody>
          </p:sp>
          <p:sp>
            <p:nvSpPr>
              <p:cNvPr id="43" name="TextBox 42"/>
              <p:cNvSpPr txBox="1"/>
              <p:nvPr/>
            </p:nvSpPr>
            <p:spPr>
              <a:xfrm>
                <a:off x="10598181" y="3568561"/>
                <a:ext cx="741282" cy="489263"/>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56637">
                          <a:srgbClr val="000000"/>
                        </a:gs>
                        <a:gs pos="83000">
                          <a:srgbClr val="000000"/>
                        </a:gs>
                      </a:gsLst>
                      <a:lin ang="5400000" scaled="1"/>
                    </a:gradFill>
                    <a:effectLst/>
                    <a:uLnTx/>
                    <a:uFillTx/>
                    <a:latin typeface="Segoe UI"/>
                    <a:ea typeface="+mn-ea"/>
                    <a:cs typeface="+mn-cs"/>
                  </a:rPr>
                  <a:t>Next</a:t>
                </a:r>
              </a:p>
            </p:txBody>
          </p:sp>
        </p:grpSp>
      </p:grpSp>
      <p:pic>
        <p:nvPicPr>
          <p:cNvPr id="35" name="Picture 3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99153">
                        <a14:foregroundMark x1="30668" y1="26829" x2="41392" y2="26266"/>
                        <a14:foregroundMark x1="53622" y1="39962" x2="57008" y2="59850"/>
                        <a14:foregroundMark x1="69614" y1="48218" x2="69897" y2="58537"/>
                        <a14:foregroundMark x1="79304" y1="46904" x2="79304" y2="60413"/>
                        <a14:foregroundMark x1="89840" y1="39212" x2="90405" y2="59475"/>
                        <a14:backgroundMark x1="95108" y1="11069" x2="95108" y2="86116"/>
                        <a14:backgroundMark x1="95108" y1="86116" x2="95108" y2="98311"/>
                        <a14:backgroundMark x1="84384" y1="24578" x2="1693" y2="8443"/>
                        <a14:backgroundMark x1="5080" y1="27205" x2="2352" y2="94184"/>
                        <a14:backgroundMark x1="5080" y1="90244" x2="92474" y2="79550"/>
                        <a14:backgroundMark x1="16463" y1="51407" x2="16463" y2="42026"/>
                        <a14:backgroundMark x1="17968" y1="38837" x2="20790" y2="60413"/>
                        <a14:backgroundMark x1="24083" y1="38837" x2="21825" y2="60413"/>
                        <a14:backgroundMark x1="24835" y1="36210" x2="22860" y2="41276"/>
                        <a14:backgroundMark x1="11759" y1="38274" x2="14017" y2="60788"/>
                        <a14:backgroundMark x1="28881" y1="31895" x2="38664" y2="32833"/>
                        <a14:backgroundMark x1="28598" y1="39775" x2="38664" y2="40338"/>
                        <a14:backgroundMark x1="29163" y1="46717" x2="38758" y2="45779"/>
                        <a14:backgroundMark x1="29163" y1="53471" x2="38946" y2="54409"/>
                        <a14:backgroundMark x1="28786" y1="23827" x2="28786" y2="79925"/>
                        <a14:backgroundMark x1="72437" y1="48405" x2="72907" y2="57036"/>
                        <a14:backgroundMark x1="87582" y1="49719" x2="87770" y2="58537"/>
                      </a14:backgroundRemoval>
                    </a14:imgEffect>
                  </a14:imgLayer>
                </a14:imgProps>
              </a:ext>
              <a:ext uri="{28A0092B-C50C-407E-A947-70E740481C1C}">
                <a14:useLocalDpi xmlns:a14="http://schemas.microsoft.com/office/drawing/2010/main" val="0"/>
              </a:ext>
            </a:extLst>
          </a:blip>
          <a:srcRect r="53313"/>
          <a:stretch/>
        </p:blipFill>
        <p:spPr>
          <a:xfrm>
            <a:off x="755291" y="4540248"/>
            <a:ext cx="702066" cy="75611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8250"/>
          <a:stretch/>
        </p:blipFill>
        <p:spPr>
          <a:xfrm>
            <a:off x="843927" y="2649486"/>
            <a:ext cx="628450" cy="546476"/>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r="68297"/>
          <a:stretch/>
        </p:blipFill>
        <p:spPr>
          <a:xfrm>
            <a:off x="624149" y="3405769"/>
            <a:ext cx="819718" cy="978025"/>
          </a:xfrm>
          <a:prstGeom prst="rect">
            <a:avLst/>
          </a:prstGeom>
        </p:spPr>
      </p:pic>
      <p:pic>
        <p:nvPicPr>
          <p:cNvPr id="19" name="Picture 18"/>
          <p:cNvPicPr>
            <a:picLocks noChangeAspect="1"/>
          </p:cNvPicPr>
          <p:nvPr/>
        </p:nvPicPr>
        <p:blipFill rotWithShape="1">
          <a:blip r:embed="rId7"/>
          <a:srcRect r="69139"/>
          <a:stretch/>
        </p:blipFill>
        <p:spPr>
          <a:xfrm>
            <a:off x="904284" y="5644715"/>
            <a:ext cx="569280" cy="512397"/>
          </a:xfrm>
          <a:prstGeom prst="rect">
            <a:avLst/>
          </a:prstGeom>
        </p:spPr>
      </p:pic>
      <p:grpSp>
        <p:nvGrpSpPr>
          <p:cNvPr id="46" name="Group 45"/>
          <p:cNvGrpSpPr/>
          <p:nvPr/>
        </p:nvGrpSpPr>
        <p:grpSpPr>
          <a:xfrm>
            <a:off x="2190096" y="1555009"/>
            <a:ext cx="7315032" cy="506215"/>
            <a:chOff x="2442950" y="1511663"/>
            <a:chExt cx="7461714" cy="516366"/>
          </a:xfrm>
        </p:grpSpPr>
        <p:sp>
          <p:nvSpPr>
            <p:cNvPr id="18" name="Freeform 17"/>
            <p:cNvSpPr/>
            <p:nvPr/>
          </p:nvSpPr>
          <p:spPr>
            <a:xfrm>
              <a:off x="2442950"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nvGrpSpPr>
            <p:cNvPr id="25" name="Group 23"/>
            <p:cNvGrpSpPr>
              <a:grpSpLocks noChangeAspect="1"/>
            </p:cNvGrpSpPr>
            <p:nvPr/>
          </p:nvGrpSpPr>
          <p:grpSpPr bwMode="auto">
            <a:xfrm>
              <a:off x="4832017" y="1548640"/>
              <a:ext cx="371882" cy="419766"/>
              <a:chOff x="3485" y="1766"/>
              <a:chExt cx="699" cy="789"/>
            </a:xfrm>
            <a:solidFill>
              <a:schemeClr val="bg2"/>
            </a:solidFill>
          </p:grpSpPr>
          <p:sp>
            <p:nvSpPr>
              <p:cNvPr id="26"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27"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grpSp>
          <p:nvGrpSpPr>
            <p:cNvPr id="28" name="Group 23"/>
            <p:cNvGrpSpPr>
              <a:grpSpLocks noChangeAspect="1"/>
            </p:cNvGrpSpPr>
            <p:nvPr/>
          </p:nvGrpSpPr>
          <p:grpSpPr bwMode="auto">
            <a:xfrm>
              <a:off x="7175753" y="1548640"/>
              <a:ext cx="371882" cy="419766"/>
              <a:chOff x="3485" y="1766"/>
              <a:chExt cx="699" cy="789"/>
            </a:xfrm>
            <a:solidFill>
              <a:schemeClr val="bg2"/>
            </a:solidFill>
          </p:grpSpPr>
          <p:sp>
            <p:nvSpPr>
              <p:cNvPr id="29"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0"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7550" y="1524163"/>
              <a:ext cx="414841" cy="483710"/>
            </a:xfrm>
            <a:prstGeom prst="rect">
              <a:avLst/>
            </a:prstGeom>
          </p:spPr>
        </p:pic>
        <p:grpSp>
          <p:nvGrpSpPr>
            <p:cNvPr id="33" name="Group 23"/>
            <p:cNvGrpSpPr>
              <a:grpSpLocks noChangeAspect="1"/>
            </p:cNvGrpSpPr>
            <p:nvPr/>
          </p:nvGrpSpPr>
          <p:grpSpPr bwMode="auto">
            <a:xfrm>
              <a:off x="6003885" y="1548640"/>
              <a:ext cx="371882" cy="419766"/>
              <a:chOff x="3485" y="1766"/>
              <a:chExt cx="699" cy="789"/>
            </a:xfrm>
            <a:solidFill>
              <a:schemeClr val="bg2"/>
            </a:solidFill>
          </p:grpSpPr>
          <p:sp>
            <p:nvSpPr>
              <p:cNvPr id="34"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sp>
            <p:nvSpPr>
              <p:cNvPr id="36"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pic>
          <p:nvPicPr>
            <p:cNvPr id="38" name="Picture 4" descr="\\MAGNUM\Projects\Microsoft\Cloud Power FY12\Design\ICONS_PNG\Open_Web_Platform.png"/>
            <p:cNvPicPr>
              <a:picLocks noChangeAspect="1" noChangeArrowheads="1"/>
            </p:cNvPicPr>
            <p:nvPr/>
          </p:nvPicPr>
          <p:blipFill>
            <a:blip r:embed="rId9" cstate="print">
              <a:biLevel thresh="25000"/>
            </a:blip>
            <a:srcRect/>
            <a:stretch>
              <a:fillRect/>
            </a:stretch>
          </p:blipFill>
          <p:spPr bwMode="auto">
            <a:xfrm>
              <a:off x="3515664" y="1511663"/>
              <a:ext cx="516367" cy="516366"/>
            </a:xfrm>
            <a:prstGeom prst="rect">
              <a:avLst/>
            </a:prstGeom>
            <a:noFill/>
          </p:spPr>
        </p:pic>
        <p:sp>
          <p:nvSpPr>
            <p:cNvPr id="44" name="Freeform 43"/>
            <p:cNvSpPr/>
            <p:nvPr/>
          </p:nvSpPr>
          <p:spPr>
            <a:xfrm>
              <a:off x="9558376" y="1574795"/>
              <a:ext cx="346288" cy="351440"/>
            </a:xfrm>
            <a:custGeom>
              <a:avLst/>
              <a:gdLst>
                <a:gd name="connsiteX0" fmla="*/ 616204 w 1347409"/>
                <a:gd name="connsiteY0" fmla="*/ 709380 h 1367454"/>
                <a:gd name="connsiteX1" fmla="*/ 1347409 w 1347409"/>
                <a:gd name="connsiteY1" fmla="*/ 709380 h 1367454"/>
                <a:gd name="connsiteX2" fmla="*/ 1347409 w 1347409"/>
                <a:gd name="connsiteY2" fmla="*/ 1367454 h 1367454"/>
                <a:gd name="connsiteX3" fmla="*/ 616204 w 1347409"/>
                <a:gd name="connsiteY3" fmla="*/ 1248921 h 1367454"/>
                <a:gd name="connsiteX4" fmla="*/ 0 w 1347409"/>
                <a:gd name="connsiteY4" fmla="*/ 709379 h 1367454"/>
                <a:gd name="connsiteX5" fmla="*/ 561019 w 1347409"/>
                <a:gd name="connsiteY5" fmla="*/ 709379 h 1367454"/>
                <a:gd name="connsiteX6" fmla="*/ 558599 w 1347409"/>
                <a:gd name="connsiteY6" fmla="*/ 1240145 h 1367454"/>
                <a:gd name="connsiteX7" fmla="*/ 0 w 1347409"/>
                <a:gd name="connsiteY7" fmla="*/ 1160316 h 1367454"/>
                <a:gd name="connsiteX8" fmla="*/ 558600 w 1347409"/>
                <a:gd name="connsiteY8" fmla="*/ 119724 h 1367454"/>
                <a:gd name="connsiteX9" fmla="*/ 561019 w 1347409"/>
                <a:gd name="connsiteY9" fmla="*/ 655328 h 1367454"/>
                <a:gd name="connsiteX10" fmla="*/ 1 w 1347409"/>
                <a:gd name="connsiteY10" fmla="*/ 655328 h 1367454"/>
                <a:gd name="connsiteX11" fmla="*/ 1 w 1347409"/>
                <a:gd name="connsiteY11" fmla="*/ 204391 h 1367454"/>
                <a:gd name="connsiteX12" fmla="*/ 1347409 w 1347409"/>
                <a:gd name="connsiteY12" fmla="*/ 0 h 1367454"/>
                <a:gd name="connsiteX13" fmla="*/ 1347409 w 1347409"/>
                <a:gd name="connsiteY13" fmla="*/ 655329 h 1367454"/>
                <a:gd name="connsiteX14" fmla="*/ 616203 w 1347409"/>
                <a:gd name="connsiteY14" fmla="*/ 655329 h 1367454"/>
                <a:gd name="connsiteX15" fmla="*/ 616203 w 1347409"/>
                <a:gd name="connsiteY15" fmla="*/ 108857 h 13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409" h="1367454">
                  <a:moveTo>
                    <a:pt x="616204" y="709380"/>
                  </a:moveTo>
                  <a:lnTo>
                    <a:pt x="1347409" y="709380"/>
                  </a:lnTo>
                  <a:lnTo>
                    <a:pt x="1347409" y="1367454"/>
                  </a:lnTo>
                  <a:lnTo>
                    <a:pt x="616204" y="1248921"/>
                  </a:lnTo>
                  <a:close/>
                  <a:moveTo>
                    <a:pt x="0" y="709379"/>
                  </a:moveTo>
                  <a:lnTo>
                    <a:pt x="561019" y="709379"/>
                  </a:lnTo>
                  <a:cubicBezTo>
                    <a:pt x="560212" y="890333"/>
                    <a:pt x="559406" y="1059191"/>
                    <a:pt x="558599" y="1240145"/>
                  </a:cubicBezTo>
                  <a:lnTo>
                    <a:pt x="0" y="1160316"/>
                  </a:lnTo>
                  <a:close/>
                  <a:moveTo>
                    <a:pt x="558600" y="119724"/>
                  </a:moveTo>
                  <a:cubicBezTo>
                    <a:pt x="557794" y="299871"/>
                    <a:pt x="561825" y="475181"/>
                    <a:pt x="561019" y="655328"/>
                  </a:cubicBezTo>
                  <a:lnTo>
                    <a:pt x="1" y="655328"/>
                  </a:lnTo>
                  <a:lnTo>
                    <a:pt x="1" y="204391"/>
                  </a:lnTo>
                  <a:close/>
                  <a:moveTo>
                    <a:pt x="1347409" y="0"/>
                  </a:moveTo>
                  <a:lnTo>
                    <a:pt x="1347409" y="655329"/>
                  </a:lnTo>
                  <a:lnTo>
                    <a:pt x="616203" y="655329"/>
                  </a:lnTo>
                  <a:lnTo>
                    <a:pt x="616203" y="10885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D2D2D2"/>
                </a:solidFill>
                <a:effectLst/>
                <a:uLnTx/>
                <a:uFillTx/>
                <a:latin typeface="Segoe UI"/>
                <a:ea typeface="+mn-ea"/>
                <a:cs typeface="+mn-cs"/>
              </a:endParaRPr>
            </a:p>
          </p:txBody>
        </p:sp>
      </p:grpSp>
    </p:spTree>
    <p:extLst>
      <p:ext uri="{BB962C8B-B14F-4D97-AF65-F5344CB8AC3E}">
        <p14:creationId xmlns:p14="http://schemas.microsoft.com/office/powerpoint/2010/main" val="36701594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43" y="295776"/>
            <a:ext cx="11375536" cy="762786"/>
          </a:xfrm>
        </p:spPr>
        <p:txBody>
          <a:bodyPr/>
          <a:lstStyle/>
          <a:p>
            <a:r>
              <a:rPr lang="en-US" dirty="0" smtClean="0"/>
              <a:t>Conclusion</a:t>
            </a:r>
            <a:endParaRPr lang="en-US" dirty="0"/>
          </a:p>
        </p:txBody>
      </p:sp>
      <p:sp>
        <p:nvSpPr>
          <p:cNvPr id="3" name="Text Placeholder 2"/>
          <p:cNvSpPr>
            <a:spLocks noGrp="1"/>
          </p:cNvSpPr>
          <p:nvPr>
            <p:ph type="body" sz="quarter" idx="10"/>
          </p:nvPr>
        </p:nvSpPr>
        <p:spPr>
          <a:xfrm>
            <a:off x="237252" y="1190067"/>
            <a:ext cx="11882419" cy="5484812"/>
          </a:xfrm>
        </p:spPr>
        <p:txBody>
          <a:bodyPr vert="horz" lIns="186521" tIns="149217" rIns="186521" bIns="149217" rtlCol="0">
            <a:noAutofit/>
          </a:bodyPr>
          <a:lstStyle/>
          <a:p>
            <a:pPr marL="0" indent="0">
              <a:spcBef>
                <a:spcPts val="1224"/>
              </a:spcBef>
              <a:buNone/>
            </a:pPr>
            <a:r>
              <a:rPr lang="en-US" dirty="0" smtClean="0"/>
              <a:t>Surface your business solutions in Office 365 user interface</a:t>
            </a:r>
          </a:p>
          <a:p>
            <a:pPr marL="0" indent="0">
              <a:spcBef>
                <a:spcPts val="1224"/>
              </a:spcBef>
              <a:buNone/>
            </a:pPr>
            <a:r>
              <a:rPr lang="en-US" dirty="0"/>
              <a:t>Leverage the building </a:t>
            </a:r>
            <a:r>
              <a:rPr lang="en-US" dirty="0" smtClean="0"/>
              <a:t>blocks of the platform</a:t>
            </a:r>
          </a:p>
          <a:p>
            <a:pPr marL="0" indent="0">
              <a:spcBef>
                <a:spcPts val="1224"/>
              </a:spcBef>
              <a:buNone/>
            </a:pPr>
            <a:r>
              <a:rPr lang="en-US" dirty="0" smtClean="0"/>
              <a:t>Use the development platform of your choice</a:t>
            </a:r>
            <a:endParaRPr lang="en-US" dirty="0"/>
          </a:p>
          <a:p>
            <a:pPr marL="0" indent="0">
              <a:buNone/>
            </a:pPr>
            <a:endParaRPr lang="en-US" dirty="0" smtClean="0"/>
          </a:p>
        </p:txBody>
      </p:sp>
    </p:spTree>
    <p:extLst>
      <p:ext uri="{BB962C8B-B14F-4D97-AF65-F5344CB8AC3E}">
        <p14:creationId xmlns:p14="http://schemas.microsoft.com/office/powerpoint/2010/main" val="9207707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Add-ins</a:t>
            </a: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Getting </a:t>
            </a:r>
            <a:r>
              <a:rPr lang="en-US" sz="3600" dirty="0">
                <a:solidFill>
                  <a:schemeClr val="bg1">
                    <a:lumMod val="50000"/>
                  </a:schemeClr>
                </a:solidFill>
                <a:latin typeface="Segoe UI Light" panose="020B0502040204020203" pitchFamily="34" charset="0"/>
                <a:cs typeface="Segoe UI Light" panose="020B0502040204020203" pitchFamily="34" charset="0"/>
              </a:rPr>
              <a:t>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00929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05180" y="1850161"/>
            <a:ext cx="7492284" cy="2938883"/>
          </a:xfrm>
        </p:spPr>
        <p:txBody>
          <a:bodyPr/>
          <a:lstStyle/>
          <a:p>
            <a:r>
              <a:rPr lang="en-US" sz="3600" dirty="0">
                <a:solidFill>
                  <a:schemeClr val="bg1">
                    <a:lumMod val="50000"/>
                  </a:schemeClr>
                </a:solidFill>
                <a:latin typeface="Segoe UI Light" panose="020B0502040204020203" pitchFamily="34" charset="0"/>
                <a:cs typeface="Segoe UI Light" panose="020B0502040204020203" pitchFamily="34" charset="0"/>
              </a:rPr>
              <a:t>Intro to the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 model</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smtClean="0">
                <a:solidFill>
                  <a:schemeClr val="bg1">
                    <a:lumMod val="50000"/>
                  </a:schemeClr>
                </a:solidFill>
                <a:latin typeface="Segoe UI Light" panose="020B0502040204020203" pitchFamily="34" charset="0"/>
                <a:cs typeface="Segoe UI Light" panose="020B0502040204020203" pitchFamily="34" charset="0"/>
              </a:rPr>
              <a:t>Office </a:t>
            </a:r>
            <a:r>
              <a:rPr lang="en-US" sz="3600" dirty="0" smtClean="0">
                <a:solidFill>
                  <a:schemeClr val="bg1">
                    <a:lumMod val="50000"/>
                  </a:schemeClr>
                </a:solidFill>
                <a:latin typeface="Segoe UI Light" panose="020B0502040204020203" pitchFamily="34" charset="0"/>
                <a:cs typeface="Segoe UI Light" panose="020B0502040204020203" pitchFamily="34" charset="0"/>
              </a:rPr>
              <a:t>Add-ins</a:t>
            </a:r>
            <a:endParaRPr lang="en-US" sz="3600" dirty="0">
              <a:solidFill>
                <a:schemeClr val="bg1">
                  <a:lumMod val="50000"/>
                </a:schemeClr>
              </a:solidFill>
              <a:latin typeface="Segoe UI Light" panose="020B0502040204020203" pitchFamily="34" charset="0"/>
              <a:cs typeface="Segoe UI Light" panose="020B0502040204020203" pitchFamily="34" charset="0"/>
            </a:endParaRPr>
          </a:p>
          <a:p>
            <a:r>
              <a:rPr lang="en-US" sz="3600" dirty="0">
                <a:solidFill>
                  <a:schemeClr val="bg1">
                    <a:lumMod val="50000"/>
                  </a:schemeClr>
                </a:solidFill>
                <a:latin typeface="Segoe UI Light" panose="020B0502040204020203" pitchFamily="34" charset="0"/>
                <a:cs typeface="Segoe UI Light" panose="020B0502040204020203" pitchFamily="34" charset="0"/>
              </a:rPr>
              <a:t>Getting started</a:t>
            </a:r>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77029" y="1943425"/>
            <a:ext cx="4387370" cy="2922663"/>
          </a:xfrm>
        </p:spPr>
      </p:pic>
      <p:sp>
        <p:nvSpPr>
          <p:cNvPr id="5" name="Title 4"/>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958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8BD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530" y="537939"/>
            <a:ext cx="10726460" cy="920554"/>
          </a:xfrm>
        </p:spPr>
        <p:txBody>
          <a:bodyPr>
            <a:normAutofit/>
          </a:bodyPr>
          <a:lstStyle/>
          <a:p>
            <a:r>
              <a:rPr lang="en-US" sz="5507" spc="-102" dirty="0">
                <a:ln w="3175">
                  <a:noFill/>
                </a:ln>
                <a:gradFill>
                  <a:gsLst>
                    <a:gs pos="1250">
                      <a:schemeClr val="tx2"/>
                    </a:gs>
                    <a:gs pos="100000">
                      <a:schemeClr val="tx2"/>
                    </a:gs>
                  </a:gsLst>
                  <a:lin ang="5400000" scaled="0"/>
                </a:gradFill>
                <a:ea typeface="+mn-ea"/>
                <a:cs typeface="Arial" charset="0"/>
              </a:rPr>
              <a:t>Further reading…</a:t>
            </a:r>
          </a:p>
        </p:txBody>
      </p:sp>
      <p:sp>
        <p:nvSpPr>
          <p:cNvPr id="3" name="Text Placeholder 2"/>
          <p:cNvSpPr>
            <a:spLocks noGrp="1"/>
          </p:cNvSpPr>
          <p:nvPr>
            <p:ph type="body" idx="1"/>
          </p:nvPr>
        </p:nvSpPr>
        <p:spPr>
          <a:xfrm>
            <a:off x="1032550" y="1637782"/>
            <a:ext cx="10724938" cy="2640295"/>
          </a:xfrm>
        </p:spPr>
        <p:txBody>
          <a:bodyPr vert="horz" wrap="square" lIns="149217" tIns="93260" rIns="149217" bIns="93260" rtlCol="0">
            <a:spAutoFit/>
          </a:bodyPr>
          <a:lstStyle/>
          <a:p>
            <a:r>
              <a:rPr lang="en-US" sz="2800" b="1" dirty="0" smtClean="0">
                <a:solidFill>
                  <a:srgbClr val="000000"/>
                </a:solidFill>
                <a:hlinkClick r:id="rId2"/>
              </a:rPr>
              <a:t>Getting Started with Office add-ins</a:t>
            </a:r>
            <a:endParaRPr lang="en-US" sz="2800" b="1" dirty="0" smtClean="0">
              <a:solidFill>
                <a:srgbClr val="000000"/>
              </a:solidFill>
            </a:endParaRPr>
          </a:p>
          <a:p>
            <a:r>
              <a:rPr lang="en-US" sz="2800" b="1" dirty="0" smtClean="0">
                <a:solidFill>
                  <a:srgbClr val="000000"/>
                </a:solidFill>
                <a:hlinkClick r:id="rId3"/>
              </a:rPr>
              <a:t>Office </a:t>
            </a:r>
            <a:r>
              <a:rPr lang="en-US" sz="2800" b="1" dirty="0" smtClean="0">
                <a:solidFill>
                  <a:srgbClr val="000000"/>
                </a:solidFill>
                <a:hlinkClick r:id="rId3"/>
              </a:rPr>
              <a:t>Add-in </a:t>
            </a:r>
            <a:r>
              <a:rPr lang="en-US" sz="2800" b="1" dirty="0" smtClean="0">
                <a:solidFill>
                  <a:srgbClr val="000000"/>
                </a:solidFill>
                <a:hlinkClick r:id="rId3"/>
              </a:rPr>
              <a:t>Code Samples</a:t>
            </a:r>
            <a:r>
              <a:rPr lang="en-US" sz="2800" b="1" dirty="0" smtClean="0">
                <a:solidFill>
                  <a:srgbClr val="000000"/>
                </a:solidFill>
              </a:rPr>
              <a:t>  </a:t>
            </a:r>
          </a:p>
          <a:p>
            <a:r>
              <a:rPr lang="en-US" sz="2800" b="1" dirty="0" smtClean="0">
                <a:solidFill>
                  <a:srgbClr val="000000"/>
                </a:solidFill>
                <a:hlinkClick r:id="rId4"/>
              </a:rPr>
              <a:t>Office </a:t>
            </a:r>
            <a:r>
              <a:rPr lang="en-US" sz="2800" b="1" dirty="0" smtClean="0">
                <a:solidFill>
                  <a:srgbClr val="000000"/>
                </a:solidFill>
                <a:hlinkClick r:id="rId4"/>
              </a:rPr>
              <a:t>Add-in </a:t>
            </a:r>
            <a:r>
              <a:rPr lang="en-US" sz="2800" b="1" dirty="0" smtClean="0">
                <a:solidFill>
                  <a:srgbClr val="000000"/>
                </a:solidFill>
                <a:hlinkClick r:id="rId4"/>
              </a:rPr>
              <a:t>Training videos &amp; hands on labs </a:t>
            </a:r>
            <a:endParaRPr lang="en-US" sz="2800" b="1" dirty="0" smtClean="0">
              <a:solidFill>
                <a:srgbClr val="000000"/>
              </a:solidFill>
            </a:endParaRPr>
          </a:p>
          <a:p>
            <a:r>
              <a:rPr lang="en-US" sz="2800" b="1" dirty="0" smtClean="0">
                <a:solidFill>
                  <a:srgbClr val="000000"/>
                </a:solidFill>
                <a:hlinkClick r:id="rId5"/>
              </a:rPr>
              <a:t>Office </a:t>
            </a:r>
            <a:r>
              <a:rPr lang="en-US" sz="2800" b="1" dirty="0" smtClean="0">
                <a:solidFill>
                  <a:srgbClr val="000000"/>
                </a:solidFill>
                <a:hlinkClick r:id="rId5"/>
              </a:rPr>
              <a:t>Add-in </a:t>
            </a:r>
            <a:r>
              <a:rPr lang="en-US" sz="2800" b="1" dirty="0" smtClean="0">
                <a:solidFill>
                  <a:srgbClr val="000000"/>
                </a:solidFill>
                <a:hlinkClick r:id="rId5"/>
              </a:rPr>
              <a:t>Snack videos</a:t>
            </a:r>
            <a:endParaRPr lang="en-US" sz="2800" b="1" dirty="0" smtClean="0">
              <a:solidFill>
                <a:srgbClr val="000000"/>
              </a:solidFill>
            </a:endParaRPr>
          </a:p>
          <a:p>
            <a:r>
              <a:rPr lang="en-US" sz="2800" b="1" dirty="0" smtClean="0">
                <a:solidFill>
                  <a:srgbClr val="000000"/>
                </a:solidFill>
                <a:hlinkClick r:id="rId6"/>
              </a:rPr>
              <a:t>Office </a:t>
            </a:r>
            <a:r>
              <a:rPr lang="en-US" sz="2800" b="1" dirty="0" smtClean="0">
                <a:solidFill>
                  <a:srgbClr val="000000"/>
                </a:solidFill>
                <a:hlinkClick r:id="rId6"/>
              </a:rPr>
              <a:t>Add-in </a:t>
            </a:r>
            <a:r>
              <a:rPr lang="en-US" sz="2800" b="1" dirty="0" smtClean="0">
                <a:solidFill>
                  <a:srgbClr val="000000"/>
                </a:solidFill>
                <a:hlinkClick r:id="rId6"/>
              </a:rPr>
              <a:t>documentation</a:t>
            </a:r>
            <a:endParaRPr lang="en-US" sz="2800" b="1" dirty="0">
              <a:solidFill>
                <a:srgbClr val="000000"/>
              </a:solidFill>
            </a:endParaRPr>
          </a:p>
        </p:txBody>
      </p:sp>
      <p:grpSp>
        <p:nvGrpSpPr>
          <p:cNvPr id="4" name="Group 3"/>
          <p:cNvGrpSpPr/>
          <p:nvPr/>
        </p:nvGrpSpPr>
        <p:grpSpPr>
          <a:xfrm>
            <a:off x="7998275" y="1366629"/>
            <a:ext cx="4112522" cy="5511632"/>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rgbClr val="232F46"/>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5" name="Freeform 13"/>
            <p:cNvSpPr>
              <a:spLocks/>
            </p:cNvSpPr>
            <p:nvPr/>
          </p:nvSpPr>
          <p:spPr bwMode="auto">
            <a:xfrm>
              <a:off x="10432465" y="5309852"/>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a:solidFill>
                  <a:srgbClr val="404040"/>
                </a:solidFill>
                <a:latin typeface="Segoe UI"/>
              </a:endParaRPr>
            </a:p>
          </p:txBody>
        </p:sp>
      </p:grpSp>
    </p:spTree>
    <p:extLst>
      <p:ext uri="{BB962C8B-B14F-4D97-AF65-F5344CB8AC3E}">
        <p14:creationId xmlns:p14="http://schemas.microsoft.com/office/powerpoint/2010/main" val="339069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Developer Program Launch</a:t>
            </a:r>
            <a:endParaRPr lang="en-US" dirty="0"/>
          </a:p>
        </p:txBody>
      </p:sp>
      <p:sp>
        <p:nvSpPr>
          <p:cNvPr id="7" name="Content Placeholder 6"/>
          <p:cNvSpPr>
            <a:spLocks noGrp="1"/>
          </p:cNvSpPr>
          <p:nvPr>
            <p:ph type="body" sz="quarter" idx="4294967295"/>
          </p:nvPr>
        </p:nvSpPr>
        <p:spPr>
          <a:xfrm>
            <a:off x="2501" y="5196792"/>
            <a:ext cx="12187096" cy="631274"/>
          </a:xfrm>
          <a:prstGeom prst="rect">
            <a:avLst/>
          </a:prstGeom>
        </p:spPr>
        <p:txBody>
          <a:bodyPr/>
          <a:lstStyle/>
          <a:p>
            <a:pPr marL="0" indent="0" algn="ctr">
              <a:buNone/>
            </a:pPr>
            <a:r>
              <a:rPr lang="en-US" sz="3136" dirty="0">
                <a:hlinkClick r:id="rId3"/>
              </a:rPr>
              <a:t>http://dev.office.com/devprogram</a:t>
            </a:r>
            <a:r>
              <a:rPr lang="en-US" sz="3136" dirty="0"/>
              <a:t> </a:t>
            </a:r>
          </a:p>
        </p:txBody>
      </p:sp>
      <p:grpSp>
        <p:nvGrpSpPr>
          <p:cNvPr id="83" name="Group 82"/>
          <p:cNvGrpSpPr/>
          <p:nvPr/>
        </p:nvGrpSpPr>
        <p:grpSpPr>
          <a:xfrm>
            <a:off x="4693684" y="3204799"/>
            <a:ext cx="3052220" cy="3741378"/>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06" tIns="44802" rIns="89606" bIns="44802" numCol="1" anchor="t" anchorCtr="0" compatLnSpc="1">
              <a:prstTxWarp prst="textNoShape">
                <a:avLst/>
              </a:prstTxWarp>
            </a:bodyPr>
            <a:lstStyle/>
            <a:p>
              <a:pPr defTabSz="914005"/>
              <a:endParaRPr lang="en-US" sz="1764">
                <a:noFill/>
                <a:latin typeface="Segoe UI"/>
              </a:endParaRPr>
            </a:p>
          </p:txBody>
        </p:sp>
      </p:grpSp>
      <p:grpSp>
        <p:nvGrpSpPr>
          <p:cNvPr id="294" name="Group 293"/>
          <p:cNvGrpSpPr/>
          <p:nvPr/>
        </p:nvGrpSpPr>
        <p:grpSpPr>
          <a:xfrm>
            <a:off x="581707" y="2329165"/>
            <a:ext cx="2289395" cy="1914898"/>
            <a:chOff x="457200" y="2260433"/>
            <a:chExt cx="2290317" cy="1915668"/>
          </a:xfrm>
        </p:grpSpPr>
        <p:sp>
          <p:nvSpPr>
            <p:cNvPr id="67" name="Rectangle 66"/>
            <p:cNvSpPr/>
            <p:nvPr/>
          </p:nvSpPr>
          <p:spPr>
            <a:xfrm>
              <a:off x="457200" y="3466393"/>
              <a:ext cx="2290317"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E-mail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endParaRPr lang="en-US" sz="1764">
                    <a:gradFill>
                      <a:gsLst>
                        <a:gs pos="28319">
                          <a:srgbClr val="000000"/>
                        </a:gs>
                        <a:gs pos="52212">
                          <a:srgbClr val="000000"/>
                        </a:gs>
                      </a:gsLst>
                      <a:lin ang="5400000" scaled="0"/>
                    </a:gradFill>
                    <a:latin typeface="Segoe UI"/>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28319">
                        <a:srgbClr val="000000"/>
                      </a:gs>
                      <a:gs pos="52212">
                        <a:srgbClr val="000000"/>
                      </a:gs>
                    </a:gsLst>
                    <a:lin ang="5400000" scaled="0"/>
                  </a:gradFill>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5356" y="2351551"/>
            <a:ext cx="1609841" cy="2200139"/>
            <a:chOff x="3320378" y="2282825"/>
            <a:chExt cx="1610489" cy="2201025"/>
          </a:xfrm>
        </p:grpSpPr>
        <p:sp>
          <p:nvSpPr>
            <p:cNvPr id="1041" name="Rectangle 1040"/>
            <p:cNvSpPr/>
            <p:nvPr/>
          </p:nvSpPr>
          <p:spPr>
            <a:xfrm>
              <a:off x="3320378" y="3466393"/>
              <a:ext cx="1610489" cy="1017457"/>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6" name="TextBox 1125"/>
              <p:cNvSpPr txBox="1"/>
              <p:nvPr/>
            </p:nvSpPr>
            <p:spPr>
              <a:xfrm>
                <a:off x="3534023" y="2405361"/>
                <a:ext cx="1223320" cy="489365"/>
              </a:xfrm>
              <a:prstGeom prst="rect">
                <a:avLst/>
              </a:prstGeom>
              <a:noFill/>
            </p:spPr>
            <p:txBody>
              <a:bodyPr wrap="square" lIns="0" tIns="146246" rIns="0" bIns="146246" rtlCol="0" anchor="ctr" anchorCtr="0">
                <a:spAutoFit/>
              </a:bodyPr>
              <a:lstStyle/>
              <a:p>
                <a:pPr algn="ctr" defTabSz="932319">
                  <a:lnSpc>
                    <a:spcPct val="90000"/>
                  </a:lnSpc>
                  <a:spcAft>
                    <a:spcPts val="600"/>
                  </a:spcAft>
                </a:pPr>
                <a:r>
                  <a:rPr lang="en-US" sz="1399" dirty="0">
                    <a:gradFill>
                      <a:gsLst>
                        <a:gs pos="28319">
                          <a:srgbClr val="000000"/>
                        </a:gs>
                        <a:gs pos="52212">
                          <a:srgbClr val="000000"/>
                        </a:gs>
                      </a:gsLst>
                      <a:lin ang="5400000" scaled="0"/>
                    </a:gradFill>
                    <a:latin typeface="Segoe UI"/>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grpSp>
        <p:nvGrpSpPr>
          <p:cNvPr id="302" name="Group 301"/>
          <p:cNvGrpSpPr/>
          <p:nvPr/>
        </p:nvGrpSpPr>
        <p:grpSpPr>
          <a:xfrm>
            <a:off x="5549453" y="2282278"/>
            <a:ext cx="1609841" cy="1961785"/>
            <a:chOff x="5503728" y="2213527"/>
            <a:chExt cx="1610489" cy="1962574"/>
          </a:xfrm>
        </p:grpSpPr>
        <p:sp>
          <p:nvSpPr>
            <p:cNvPr id="134" name="Rectangle 133"/>
            <p:cNvSpPr/>
            <p:nvPr/>
          </p:nvSpPr>
          <p:spPr>
            <a:xfrm>
              <a:off x="5503728"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3546" y="2282127"/>
            <a:ext cx="1744304" cy="1961938"/>
            <a:chOff x="7453007" y="2213374"/>
            <a:chExt cx="1745006" cy="1962727"/>
          </a:xfrm>
        </p:grpSpPr>
        <p:sp>
          <p:nvSpPr>
            <p:cNvPr id="142" name="Rectangle 141"/>
            <p:cNvSpPr/>
            <p:nvPr/>
          </p:nvSpPr>
          <p:spPr>
            <a:xfrm>
              <a:off x="7520266" y="3466393"/>
              <a:ext cx="1610489" cy="70970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Free </a:t>
              </a:r>
              <a:br>
                <a:rPr lang="en-US" sz="1960" dirty="0">
                  <a:gradFill>
                    <a:gsLst>
                      <a:gs pos="28319">
                        <a:srgbClr val="000000"/>
                      </a:gs>
                      <a:gs pos="52212">
                        <a:srgbClr val="000000"/>
                      </a:gs>
                    </a:gsLst>
                    <a:lin ang="5400000" scaled="0"/>
                  </a:gradFill>
                  <a:latin typeface="Segoe UI"/>
                </a:rPr>
              </a:br>
              <a:r>
                <a:rPr lang="en-US" sz="1960" dirty="0">
                  <a:gradFill>
                    <a:gsLst>
                      <a:gs pos="28319">
                        <a:srgbClr val="000000"/>
                      </a:gs>
                      <a:gs pos="52212">
                        <a:srgbClr val="000000"/>
                      </a:gs>
                    </a:gsLst>
                    <a:lin ang="5400000" scaled="0"/>
                  </a:gradFill>
                  <a:latin typeface="Segoe UI"/>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2106" y="2284902"/>
            <a:ext cx="1609841" cy="1802340"/>
            <a:chOff x="9851377" y="2216150"/>
            <a:chExt cx="1610489" cy="1803064"/>
          </a:xfrm>
        </p:grpSpPr>
        <p:sp>
          <p:nvSpPr>
            <p:cNvPr id="177" name="Rectangle 176"/>
            <p:cNvSpPr/>
            <p:nvPr/>
          </p:nvSpPr>
          <p:spPr>
            <a:xfrm>
              <a:off x="9851377" y="3617256"/>
              <a:ext cx="1610489" cy="401958"/>
            </a:xfrm>
            <a:prstGeom prst="rect">
              <a:avLst/>
            </a:prstGeom>
          </p:spPr>
          <p:txBody>
            <a:bodyPr wrap="square">
              <a:spAutoFit/>
            </a:bodyPr>
            <a:lstStyle/>
            <a:p>
              <a:pPr algn="ctr" defTabSz="914005"/>
              <a:r>
                <a:rPr lang="en-US" sz="1960" dirty="0">
                  <a:gradFill>
                    <a:gsLst>
                      <a:gs pos="28319">
                        <a:srgbClr val="000000"/>
                      </a:gs>
                      <a:gs pos="52212">
                        <a:srgbClr val="000000"/>
                      </a:gs>
                    </a:gsLst>
                    <a:lin ang="5400000" scaled="0"/>
                  </a:gradFill>
                  <a:latin typeface="Segoe UI"/>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gradFill>
                      <a:gsLst>
                        <a:gs pos="28319">
                          <a:srgbClr val="000000"/>
                        </a:gs>
                        <a:gs pos="52212">
                          <a:srgbClr val="000000"/>
                        </a:gs>
                      </a:gsLst>
                      <a:lin ang="5400000" scaled="0"/>
                    </a:gradFill>
                    <a:latin typeface="Segoe UI"/>
                  </a:endParaRPr>
                </a:p>
              </p:txBody>
            </p:sp>
          </p:grpSp>
        </p:grpSp>
      </p:grpSp>
    </p:spTree>
    <p:extLst>
      <p:ext uri="{BB962C8B-B14F-4D97-AF65-F5344CB8AC3E}">
        <p14:creationId xmlns:p14="http://schemas.microsoft.com/office/powerpoint/2010/main" val="307418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AutoShape 151"/>
          <p:cNvSpPr>
            <a:spLocks noChangeAspect="1" noChangeArrowheads="1" noTextEdit="1"/>
          </p:cNvSpPr>
          <p:nvPr/>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AutoShape 167"/>
          <p:cNvSpPr>
            <a:spLocks noChangeAspect="1" noChangeArrowheads="1" noTextEdit="1"/>
          </p:cNvSpPr>
          <p:nvPr/>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AutoShape 177"/>
          <p:cNvSpPr>
            <a:spLocks noChangeAspect="1" noChangeArrowheads="1" noTextEdit="1"/>
          </p:cNvSpPr>
          <p:nvPr/>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31" name="AutoShape 219"/>
          <p:cNvSpPr>
            <a:spLocks noChangeAspect="1" noChangeArrowheads="1" noTextEdit="1"/>
          </p:cNvSpPr>
          <p:nvPr/>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8" name="AutoShape 257"/>
          <p:cNvSpPr>
            <a:spLocks noChangeAspect="1" noChangeArrowheads="1" noTextEdit="1"/>
          </p:cNvSpPr>
          <p:nvPr/>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AutoShape 77"/>
          <p:cNvSpPr>
            <a:spLocks noChangeAspect="1" noChangeArrowheads="1" noTextEdit="1"/>
          </p:cNvSpPr>
          <p:nvPr/>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0" name="Group 19"/>
          <p:cNvGrpSpPr/>
          <p:nvPr/>
        </p:nvGrpSpPr>
        <p:grpSpPr>
          <a:xfrm>
            <a:off x="449017" y="1212184"/>
            <a:ext cx="5522617" cy="1864634"/>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3"/>
                </a:rPr>
                <a:t>https://www.yammer.com/itpronetwork</a:t>
              </a:r>
              <a:r>
                <a:rPr lang="en-US" sz="1799" dirty="0">
                  <a:solidFill>
                    <a:srgbClr val="404040"/>
                  </a:solidFill>
                  <a:latin typeface="Segoe UI"/>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22" name="Group 21"/>
          <p:cNvGrpSpPr/>
          <p:nvPr/>
        </p:nvGrpSpPr>
        <p:grpSpPr>
          <a:xfrm>
            <a:off x="8205829" y="1218557"/>
            <a:ext cx="3782426" cy="3620806"/>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3"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4"/>
                  </a:rPr>
                  <a:t>@</a:t>
                </a:r>
                <a:r>
                  <a:rPr lang="en-US" sz="1799" dirty="0" err="1">
                    <a:solidFill>
                      <a:srgbClr val="404040"/>
                    </a:solidFill>
                    <a:latin typeface="Segoe UI"/>
                    <a:hlinkClick r:id="rId4"/>
                  </a:rPr>
                  <a:t>OfficeDev</a:t>
                </a:r>
                <a:r>
                  <a:rPr lang="en-US" sz="1799" dirty="0">
                    <a:solidFill>
                      <a:srgbClr val="404040"/>
                    </a:solidFill>
                    <a:latin typeface="Segoe UI"/>
                  </a:rPr>
                  <a:t> </a:t>
                </a:r>
              </a:p>
            </p:txBody>
          </p:sp>
          <p:sp>
            <p:nvSpPr>
              <p:cNvPr id="344"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566" name="Group 565"/>
          <p:cNvGrpSpPr/>
          <p:nvPr/>
        </p:nvGrpSpPr>
        <p:grpSpPr>
          <a:xfrm>
            <a:off x="8221381" y="3155932"/>
            <a:ext cx="1835475" cy="1683431"/>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558" name="Group 557"/>
          <p:cNvGrpSpPr/>
          <p:nvPr/>
        </p:nvGrpSpPr>
        <p:grpSpPr>
          <a:xfrm>
            <a:off x="4423075" y="4916478"/>
            <a:ext cx="1777011" cy="1604991"/>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136" y="1212184"/>
            <a:ext cx="2072415" cy="186360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1"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02"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3"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04"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05"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9"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540"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1"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542"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543"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21" name="Group 20"/>
          <p:cNvGrpSpPr/>
          <p:nvPr/>
        </p:nvGrpSpPr>
        <p:grpSpPr>
          <a:xfrm>
            <a:off x="449017" y="3155933"/>
            <a:ext cx="3893183" cy="3355959"/>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r>
                <a:rPr lang="en-US" sz="1764" dirty="0">
                  <a:solidFill>
                    <a:srgbClr val="404040"/>
                  </a:solidFill>
                  <a:latin typeface="Segoe UI"/>
                </a:rPr>
                <a:t/>
              </a:r>
              <a:br>
                <a:rPr lang="en-US" sz="1764" dirty="0">
                  <a:solidFill>
                    <a:srgbClr val="404040"/>
                  </a:solidFill>
                  <a:latin typeface="Segoe UI"/>
                </a:rPr>
              </a:br>
              <a:r>
                <a:rPr lang="en-US" sz="1799" spc="-50" dirty="0">
                  <a:solidFill>
                    <a:srgbClr val="404040"/>
                  </a:solidFill>
                  <a:latin typeface="Segoe UI"/>
                  <a:hlinkClick r:id="rId7"/>
                </a:rPr>
                <a:t>http://</a:t>
              </a:r>
              <a:r>
                <a:rPr lang="en-US" sz="1799" dirty="0">
                  <a:solidFill>
                    <a:srgbClr val="404040"/>
                  </a:solidFill>
                  <a:latin typeface="Segoe UI"/>
                  <a:hlinkClick r:id="rId7"/>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5" name="Group 14"/>
          <p:cNvGrpSpPr/>
          <p:nvPr/>
        </p:nvGrpSpPr>
        <p:grpSpPr>
          <a:xfrm>
            <a:off x="10132721" y="4916033"/>
            <a:ext cx="1844238" cy="1597854"/>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8"/>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8" name="Group 17"/>
          <p:cNvGrpSpPr/>
          <p:nvPr/>
        </p:nvGrpSpPr>
        <p:grpSpPr>
          <a:xfrm>
            <a:off x="2399409" y="3155336"/>
            <a:ext cx="1942791" cy="1681580"/>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17" name="Group 16"/>
          <p:cNvGrpSpPr/>
          <p:nvPr/>
        </p:nvGrpSpPr>
        <p:grpSpPr>
          <a:xfrm>
            <a:off x="4426635" y="3160646"/>
            <a:ext cx="3702219" cy="1678717"/>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9"/>
                </a:rPr>
                <a:t>http://aka.ms/O365DevShow</a:t>
              </a:r>
              <a:r>
                <a:rPr lang="en-US" sz="1399" dirty="0">
                  <a:solidFill>
                    <a:srgbClr val="FFFFFF"/>
                  </a:solidFill>
                  <a:latin typeface="Segoe UI"/>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51" y="4916033"/>
            <a:ext cx="3780906" cy="1597853"/>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19408" y="-4542"/>
            <a:ext cx="12476923" cy="122001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2" name="Rectangle 561"/>
          <p:cNvSpPr/>
          <p:nvPr/>
        </p:nvSpPr>
        <p:spPr bwMode="auto">
          <a:xfrm>
            <a:off x="-19406" y="6513601"/>
            <a:ext cx="12476922" cy="55999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Rectangle 563"/>
          <p:cNvSpPr/>
          <p:nvPr/>
        </p:nvSpPr>
        <p:spPr bwMode="auto">
          <a:xfrm>
            <a:off x="11973701"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Engage</a:t>
            </a:r>
            <a:endParaRPr lang="en-US" dirty="0"/>
          </a:p>
        </p:txBody>
      </p:sp>
      <p:sp>
        <p:nvSpPr>
          <p:cNvPr id="233" name="Rectangle 232"/>
          <p:cNvSpPr/>
          <p:nvPr/>
        </p:nvSpPr>
        <p:spPr bwMode="auto">
          <a:xfrm>
            <a:off x="-19407" y="993414"/>
            <a:ext cx="483813" cy="585373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0993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886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678802" y="2199102"/>
            <a:ext cx="5266944" cy="1028337"/>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Developer vision</a:t>
            </a:r>
            <a:endParaRPr lang="en-US" dirty="0"/>
          </a:p>
        </p:txBody>
      </p:sp>
      <p:sp>
        <p:nvSpPr>
          <p:cNvPr id="1210" name="Data"/>
          <p:cNvSpPr/>
          <p:nvPr/>
        </p:nvSpPr>
        <p:spPr bwMode="auto">
          <a:xfrm>
            <a:off x="6477415" y="1292225"/>
            <a:ext cx="5632704"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277" name="USER"/>
          <p:cNvSpPr/>
          <p:nvPr/>
        </p:nvSpPr>
        <p:spPr bwMode="auto">
          <a:xfrm>
            <a:off x="579438" y="1292225"/>
            <a:ext cx="5633356" cy="726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1284" name="Group 1283"/>
          <p:cNvGrpSpPr/>
          <p:nvPr/>
        </p:nvGrpSpPr>
        <p:grpSpPr>
          <a:xfrm>
            <a:off x="662415" y="2919809"/>
            <a:ext cx="5262336" cy="2763865"/>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230477" y="5132842"/>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Rectangle 573"/>
          <p:cNvSpPr/>
          <p:nvPr/>
        </p:nvSpPr>
        <p:spPr bwMode="auto">
          <a:xfrm>
            <a:off x="2905367" y="35954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Rectangle 574"/>
          <p:cNvSpPr/>
          <p:nvPr/>
        </p:nvSpPr>
        <p:spPr bwMode="auto">
          <a:xfrm>
            <a:off x="3392974" y="3866120"/>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p:cNvSpPr/>
          <p:nvPr/>
        </p:nvSpPr>
        <p:spPr>
          <a:xfrm>
            <a:off x="4064338" y="4417157"/>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537" name="Rectangle 536"/>
          <p:cNvSpPr/>
          <p:nvPr/>
        </p:nvSpPr>
        <p:spPr bwMode="auto">
          <a:xfrm flipH="1">
            <a:off x="1794144" y="4695060"/>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514"/>
          <p:cNvSpPr/>
          <p:nvPr/>
        </p:nvSpPr>
        <p:spPr bwMode="auto">
          <a:xfrm>
            <a:off x="1049675" y="4975610"/>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Rectangle 496"/>
          <p:cNvSpPr/>
          <p:nvPr/>
        </p:nvSpPr>
        <p:spPr bwMode="auto">
          <a:xfrm>
            <a:off x="1278399" y="5070750"/>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703063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Freeform 18"/>
          <p:cNvSpPr>
            <a:spLocks noChangeAspect="1" noEditPoints="1"/>
          </p:cNvSpPr>
          <p:nvPr/>
        </p:nvSpPr>
        <p:spPr bwMode="auto">
          <a:xfrm>
            <a:off x="7178349" y="2501500"/>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333" name="Oval 332"/>
          <p:cNvSpPr/>
          <p:nvPr/>
        </p:nvSpPr>
        <p:spPr bwMode="auto">
          <a:xfrm>
            <a:off x="8258126"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Freeform 17"/>
          <p:cNvSpPr>
            <a:spLocks noEditPoints="1"/>
          </p:cNvSpPr>
          <p:nvPr/>
        </p:nvSpPr>
        <p:spPr bwMode="auto">
          <a:xfrm>
            <a:off x="8449719" y="2408736"/>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37" name="Oval 336"/>
          <p:cNvSpPr/>
          <p:nvPr/>
        </p:nvSpPr>
        <p:spPr bwMode="auto">
          <a:xfrm>
            <a:off x="9485621"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p:cNvSpPr>
            <a:spLocks noEditPoints="1"/>
          </p:cNvSpPr>
          <p:nvPr/>
        </p:nvSpPr>
        <p:spPr bwMode="auto">
          <a:xfrm>
            <a:off x="9617175" y="2454371"/>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40" name="Oval 339"/>
          <p:cNvSpPr/>
          <p:nvPr/>
        </p:nvSpPr>
        <p:spPr bwMode="auto">
          <a:xfrm>
            <a:off x="10713115" y="2280782"/>
            <a:ext cx="853146" cy="8531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0861764" y="2465068"/>
            <a:ext cx="555851" cy="484577"/>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9" name="Group 678"/>
          <p:cNvGrpSpPr/>
          <p:nvPr/>
        </p:nvGrpSpPr>
        <p:grpSpPr>
          <a:xfrm>
            <a:off x="10406993" y="4621617"/>
            <a:ext cx="1344382" cy="1062056"/>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3" name="TextBox 672"/>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675" name="Group 674"/>
          <p:cNvGrpSpPr/>
          <p:nvPr/>
        </p:nvGrpSpPr>
        <p:grpSpPr>
          <a:xfrm>
            <a:off x="7077896" y="4369659"/>
            <a:ext cx="899570" cy="1314014"/>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556626" y="3143251"/>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668" name="Group 667"/>
          <p:cNvGrpSpPr/>
          <p:nvPr/>
        </p:nvGrpSpPr>
        <p:grpSpPr>
          <a:xfrm>
            <a:off x="8557700" y="3188546"/>
            <a:ext cx="875225" cy="709078"/>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69" name="Group 668"/>
          <p:cNvGrpSpPr/>
          <p:nvPr/>
        </p:nvGrpSpPr>
        <p:grpSpPr>
          <a:xfrm>
            <a:off x="9432922" y="3188546"/>
            <a:ext cx="606272" cy="715942"/>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80" name="Group 679"/>
          <p:cNvGrpSpPr/>
          <p:nvPr/>
        </p:nvGrpSpPr>
        <p:grpSpPr>
          <a:xfrm>
            <a:off x="8419479" y="3831835"/>
            <a:ext cx="1331448" cy="1851838"/>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912676" y="3188546"/>
            <a:ext cx="454025" cy="1444602"/>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671" name="Group 670"/>
          <p:cNvGrpSpPr/>
          <p:nvPr/>
        </p:nvGrpSpPr>
        <p:grpSpPr>
          <a:xfrm>
            <a:off x="7265987" y="3188546"/>
            <a:ext cx="382588" cy="181366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8669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the </a:t>
            </a:r>
            <a:r>
              <a:rPr lang="en-US" dirty="0" smtClean="0"/>
              <a:t>Office Add-ins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2567520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9128" y="313361"/>
            <a:ext cx="11375536" cy="762786"/>
          </a:xfrm>
        </p:spPr>
        <p:txBody>
          <a:bodyPr/>
          <a:lstStyle/>
          <a:p>
            <a:r>
              <a:rPr lang="en-US" dirty="0"/>
              <a:t>Contextual </a:t>
            </a:r>
            <a:r>
              <a:rPr lang="en-US" dirty="0"/>
              <a:t>A</a:t>
            </a:r>
            <a:r>
              <a:rPr lang="en-US" dirty="0" smtClean="0"/>
              <a:t>dd-ins</a:t>
            </a:r>
            <a:endParaRPr lang="en-US" dirty="0"/>
          </a:p>
        </p:txBody>
      </p:sp>
      <p:sp>
        <p:nvSpPr>
          <p:cNvPr id="2" name="Text Placeholder 1"/>
          <p:cNvSpPr>
            <a:spLocks noGrp="1"/>
          </p:cNvSpPr>
          <p:nvPr>
            <p:ph type="body" sz="quarter" idx="10"/>
          </p:nvPr>
        </p:nvSpPr>
        <p:spPr>
          <a:xfrm>
            <a:off x="287594" y="1227305"/>
            <a:ext cx="11887200" cy="5484812"/>
          </a:xfrm>
        </p:spPr>
        <p:txBody>
          <a:bodyPr vert="horz" lIns="149217" tIns="93260" rIns="149217" bIns="932603" rtlCol="0">
            <a:noAutofit/>
          </a:bodyPr>
          <a:lstStyle/>
          <a:p>
            <a:pPr marL="0" indent="0">
              <a:buNone/>
            </a:pPr>
            <a:r>
              <a:rPr lang="en-US" dirty="0" smtClean="0"/>
              <a:t>Surface your </a:t>
            </a:r>
            <a:r>
              <a:rPr lang="en-US" dirty="0" smtClean="0"/>
              <a:t>Add-ins </a:t>
            </a:r>
            <a:r>
              <a:rPr lang="en-US" dirty="0" smtClean="0"/>
              <a:t>in the Office 365 platform</a:t>
            </a:r>
          </a:p>
          <a:p>
            <a:pPr marL="0" indent="0">
              <a:buNone/>
            </a:pPr>
            <a:r>
              <a:rPr lang="en-US" dirty="0" smtClean="0"/>
              <a:t>In context of your business users productivity activities</a:t>
            </a:r>
            <a:endParaRPr lang="en-US" dirty="0"/>
          </a:p>
          <a:p>
            <a:pPr marL="0" indent="0">
              <a:buNone/>
            </a:pPr>
            <a:r>
              <a:rPr lang="en-US" dirty="0" smtClean="0"/>
              <a:t>In Office Client, Office Online, and modern </a:t>
            </a:r>
            <a:r>
              <a:rPr lang="en-US" dirty="0" smtClean="0"/>
              <a:t>Add-ins</a:t>
            </a:r>
            <a:endParaRPr lang="en-US" dirty="0" smtClean="0"/>
          </a:p>
        </p:txBody>
      </p:sp>
    </p:spTree>
    <p:extLst>
      <p:ext uri="{BB962C8B-B14F-4D97-AF65-F5344CB8AC3E}">
        <p14:creationId xmlns:p14="http://schemas.microsoft.com/office/powerpoint/2010/main" val="3280363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543" y="313361"/>
            <a:ext cx="11375536" cy="762786"/>
          </a:xfrm>
        </p:spPr>
        <p:txBody>
          <a:bodyPr/>
          <a:lstStyle/>
          <a:p>
            <a:r>
              <a:rPr lang="en-US" dirty="0" smtClean="0"/>
              <a:t>Introducing the </a:t>
            </a:r>
            <a:r>
              <a:rPr lang="en-US" dirty="0" smtClean="0"/>
              <a:t>Add-in </a:t>
            </a:r>
            <a:r>
              <a:rPr lang="en-US" dirty="0"/>
              <a:t>m</a:t>
            </a:r>
            <a:r>
              <a:rPr lang="en-US" dirty="0" smtClean="0"/>
              <a:t>odel</a:t>
            </a:r>
            <a:endParaRPr lang="en-US" dirty="0"/>
          </a:p>
        </p:txBody>
      </p:sp>
      <p:sp>
        <p:nvSpPr>
          <p:cNvPr id="5" name="Content Placeholder 4"/>
          <p:cNvSpPr>
            <a:spLocks noGrp="1"/>
          </p:cNvSpPr>
          <p:nvPr>
            <p:ph type="body" sz="quarter" idx="10"/>
          </p:nvPr>
        </p:nvSpPr>
        <p:spPr/>
        <p:txBody>
          <a:bodyPr vert="horz" lIns="149217" tIns="93260" rIns="149217" bIns="93260" rtlCol="0">
            <a:noAutofit/>
          </a:bodyPr>
          <a:lstStyle/>
          <a:p>
            <a:pPr marL="0" indent="0">
              <a:buNone/>
            </a:pPr>
            <a:r>
              <a:rPr lang="en-US" sz="3671" dirty="0" smtClean="0"/>
              <a:t>Office add-ins do not “live” on the Office client</a:t>
            </a:r>
            <a:endParaRPr lang="en-US" sz="3671" dirty="0"/>
          </a:p>
          <a:p>
            <a:pPr marL="0" indent="0">
              <a:buNone/>
            </a:pPr>
            <a:r>
              <a:rPr lang="en-US" sz="3671" dirty="0"/>
              <a:t>Custom code executes in the client, cloud or on-premises</a:t>
            </a:r>
          </a:p>
          <a:p>
            <a:pPr marL="0" indent="0">
              <a:buNone/>
            </a:pPr>
            <a:r>
              <a:rPr lang="en-US" sz="3671" dirty="0" smtClean="0"/>
              <a:t>Acquire </a:t>
            </a:r>
            <a:r>
              <a:rPr lang="en-US" sz="3671" dirty="0" smtClean="0"/>
              <a:t>Add-ins </a:t>
            </a:r>
            <a:r>
              <a:rPr lang="en-US" sz="3671" dirty="0"/>
              <a:t>via centralized location</a:t>
            </a:r>
          </a:p>
          <a:p>
            <a:pPr marL="228292" lvl="1" indent="0">
              <a:buNone/>
            </a:pPr>
            <a:r>
              <a:rPr lang="en-US" dirty="0" smtClean="0"/>
              <a:t>Add-in catalog (SharePoint or </a:t>
            </a:r>
            <a:r>
              <a:rPr lang="en-US" dirty="0" err="1" smtClean="0"/>
              <a:t>FileShare</a:t>
            </a:r>
            <a:r>
              <a:rPr lang="en-US" dirty="0"/>
              <a:t>)</a:t>
            </a:r>
          </a:p>
          <a:p>
            <a:pPr marL="228292" lvl="1" indent="0">
              <a:buNone/>
            </a:pPr>
            <a:r>
              <a:rPr lang="en-US" dirty="0"/>
              <a:t>Public </a:t>
            </a:r>
            <a:r>
              <a:rPr lang="en-US" dirty="0" smtClean="0"/>
              <a:t>store </a:t>
            </a:r>
            <a:r>
              <a:rPr lang="en-US" dirty="0"/>
              <a:t>(via submission process)</a:t>
            </a:r>
          </a:p>
          <a:p>
            <a:pPr marL="228292" lvl="1" indent="0">
              <a:buNone/>
            </a:pPr>
            <a:r>
              <a:rPr lang="en-US" dirty="0"/>
              <a:t>APIs for manual deployment</a:t>
            </a:r>
          </a:p>
        </p:txBody>
      </p:sp>
    </p:spTree>
    <p:extLst>
      <p:ext uri="{BB962C8B-B14F-4D97-AF65-F5344CB8AC3E}">
        <p14:creationId xmlns:p14="http://schemas.microsoft.com/office/powerpoint/2010/main" val="4236046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128" y="313361"/>
            <a:ext cx="11375536" cy="762786"/>
          </a:xfrm>
        </p:spPr>
        <p:txBody>
          <a:bodyPr/>
          <a:lstStyle/>
          <a:p>
            <a:r>
              <a:rPr lang="en-US" dirty="0" smtClean="0"/>
              <a:t>Modern </a:t>
            </a:r>
            <a:r>
              <a:rPr lang="en-US" dirty="0" smtClean="0"/>
              <a:t>Add-in </a:t>
            </a:r>
            <a:r>
              <a:rPr lang="en-US" dirty="0" smtClean="0"/>
              <a:t>development </a:t>
            </a:r>
            <a:endParaRPr lang="en-US" dirty="0"/>
          </a:p>
        </p:txBody>
      </p:sp>
      <p:sp>
        <p:nvSpPr>
          <p:cNvPr id="70" name="Chevron 45"/>
          <p:cNvSpPr/>
          <p:nvPr/>
        </p:nvSpPr>
        <p:spPr bwMode="auto">
          <a:xfrm flipH="1">
            <a:off x="3792127" y="1512907"/>
            <a:ext cx="4827371" cy="708779"/>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Add-ins</a:t>
            </a:r>
            <a:endParaRPr lang="en-US" sz="2448" spc="-39"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3792128" y="5405133"/>
            <a:ext cx="4811630" cy="696436"/>
          </a:xfrm>
          <a:prstGeom prst="rect">
            <a:avLst/>
          </a:prstGeom>
          <a:gradFill>
            <a:gsLst>
              <a:gs pos="1250">
                <a:schemeClr val="bg2"/>
              </a:gs>
              <a:gs pos="100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61483" defTabSz="699009" fontAlgn="base">
              <a:spcBef>
                <a:spcPct val="0"/>
              </a:spcBef>
              <a:spcAft>
                <a:spcPct val="0"/>
              </a:spcAft>
            </a:pPr>
            <a:r>
              <a:rPr lang="en-US" sz="2448" spc="-39" dirty="0" smtClean="0">
                <a:gradFill>
                  <a:gsLst>
                    <a:gs pos="0">
                      <a:srgbClr val="FFFFFF"/>
                    </a:gs>
                    <a:gs pos="100000">
                      <a:srgbClr val="FFFFFF"/>
                    </a:gs>
                  </a:gsLst>
                  <a:lin ang="5400000" scaled="0"/>
                </a:gradFill>
                <a:ea typeface="Segoe UI" pitchFamily="34" charset="0"/>
                <a:cs typeface="Segoe UI" pitchFamily="34" charset="0"/>
              </a:rPr>
              <a:t>Add-in </a:t>
            </a:r>
            <a:r>
              <a:rPr lang="en-US" sz="2448" spc="-39" dirty="0">
                <a:gradFill>
                  <a:gsLst>
                    <a:gs pos="0">
                      <a:srgbClr val="FFFFFF"/>
                    </a:gs>
                    <a:gs pos="100000">
                      <a:srgbClr val="FFFFFF"/>
                    </a:gs>
                  </a:gsLst>
                  <a:lin ang="5400000" scaled="0"/>
                </a:gradFill>
                <a:ea typeface="Segoe UI" pitchFamily="34" charset="0"/>
                <a:cs typeface="Segoe UI" pitchFamily="34" charset="0"/>
              </a:rPr>
              <a:t>catalog and store</a:t>
            </a:r>
          </a:p>
        </p:txBody>
      </p:sp>
      <p:grpSp>
        <p:nvGrpSpPr>
          <p:cNvPr id="72" name="Group 71"/>
          <p:cNvGrpSpPr/>
          <p:nvPr/>
        </p:nvGrpSpPr>
        <p:grpSpPr>
          <a:xfrm>
            <a:off x="5434777" y="2297763"/>
            <a:ext cx="1546142" cy="1480794"/>
            <a:chOff x="5447932" y="2245599"/>
            <a:chExt cx="1298111" cy="1101697"/>
          </a:xfrm>
        </p:grpSpPr>
        <p:sp>
          <p:nvSpPr>
            <p:cNvPr id="73" name="Rectangle 72"/>
            <p:cNvSpPr/>
            <p:nvPr/>
          </p:nvSpPr>
          <p:spPr bwMode="auto">
            <a:xfrm>
              <a:off x="5447932" y="2245599"/>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Vacation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request</a:t>
              </a:r>
            </a:p>
          </p:txBody>
        </p:sp>
        <p:pic>
          <p:nvPicPr>
            <p:cNvPr id="74" name="Picture 35" descr="C:\Users\sakuu\Documents\Ballmer WPC\AI\Va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921098" y="2329791"/>
              <a:ext cx="384831" cy="54207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7061671" y="2297763"/>
            <a:ext cx="1546142" cy="1480794"/>
            <a:chOff x="6861111" y="2245599"/>
            <a:chExt cx="1135849" cy="1101697"/>
          </a:xfrm>
        </p:grpSpPr>
        <p:sp>
          <p:nvSpPr>
            <p:cNvPr id="76" name="Rectangle 75"/>
            <p:cNvSpPr/>
            <p:nvPr/>
          </p:nvSpPr>
          <p:spPr bwMode="auto">
            <a:xfrm>
              <a:off x="6861111"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Event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planning</a:t>
              </a:r>
            </a:p>
          </p:txBody>
        </p:sp>
        <p:pic>
          <p:nvPicPr>
            <p:cNvPr id="77"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228754" y="2380558"/>
              <a:ext cx="458478" cy="5136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3792153" y="2297767"/>
            <a:ext cx="1546142" cy="1480796"/>
            <a:chOff x="4034752" y="2245599"/>
            <a:chExt cx="1135849" cy="1101697"/>
          </a:xfrm>
        </p:grpSpPr>
        <p:sp>
          <p:nvSpPr>
            <p:cNvPr id="79" name="Rectangle 78"/>
            <p:cNvSpPr/>
            <p:nvPr/>
          </p:nvSpPr>
          <p:spPr bwMode="auto">
            <a:xfrm>
              <a:off x="4034752" y="2245599"/>
              <a:ext cx="1135849"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Expense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calculator</a:t>
              </a:r>
            </a:p>
          </p:txBody>
        </p:sp>
        <p:sp>
          <p:nvSpPr>
            <p:cNvPr id="80" name="Freeform 111"/>
            <p:cNvSpPr>
              <a:spLocks noEditPoints="1"/>
            </p:cNvSpPr>
            <p:nvPr/>
          </p:nvSpPr>
          <p:spPr bwMode="black">
            <a:xfrm>
              <a:off x="4472865" y="2482996"/>
              <a:ext cx="259622" cy="344280"/>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3198" tIns="46600" rIns="93198" bIns="46600" numCol="1" anchor="t" anchorCtr="0" compatLnSpc="1">
              <a:prstTxWarp prst="textNoShape">
                <a:avLst/>
              </a:prstTxWarp>
            </a:bodyPr>
            <a:lstStyle/>
            <a:p>
              <a:pPr defTabSz="931910"/>
              <a:endParaRPr lang="en-US" sz="1428">
                <a:solidFill>
                  <a:srgbClr val="000000"/>
                </a:solidFill>
              </a:endParaRPr>
            </a:p>
          </p:txBody>
        </p:sp>
      </p:grpSp>
      <p:grpSp>
        <p:nvGrpSpPr>
          <p:cNvPr id="81" name="Group 80"/>
          <p:cNvGrpSpPr/>
          <p:nvPr/>
        </p:nvGrpSpPr>
        <p:grpSpPr>
          <a:xfrm>
            <a:off x="5429757" y="3857978"/>
            <a:ext cx="1550080" cy="1475346"/>
            <a:chOff x="5177948" y="3393458"/>
            <a:chExt cx="1298111" cy="1101697"/>
          </a:xfrm>
        </p:grpSpPr>
        <p:sp>
          <p:nvSpPr>
            <p:cNvPr id="82" name="Rectangle 81"/>
            <p:cNvSpPr/>
            <p:nvPr/>
          </p:nvSpPr>
          <p:spPr bwMode="auto">
            <a:xfrm>
              <a:off x="5177948" y="3393458"/>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Learning management</a:t>
              </a:r>
            </a:p>
          </p:txBody>
        </p:sp>
        <p:sp>
          <p:nvSpPr>
            <p:cNvPr id="83" name="Freeform 82"/>
            <p:cNvSpPr>
              <a:spLocks noEditPoints="1"/>
            </p:cNvSpPr>
            <p:nvPr/>
          </p:nvSpPr>
          <p:spPr bwMode="black">
            <a:xfrm>
              <a:off x="5632917" y="3544887"/>
              <a:ext cx="412866" cy="39941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0" tIns="0" rIns="0" bIns="46600" numCol="1" anchor="b" anchorCtr="0" compatLnSpc="1">
              <a:prstTxWarp prst="textNoShape">
                <a:avLst/>
              </a:prstTxWarp>
              <a:noAutofit/>
            </a:bodyPr>
            <a:lstStyle/>
            <a:p>
              <a:pPr defTabSz="931910"/>
              <a:endParaRPr lang="en-US" sz="1428">
                <a:solidFill>
                  <a:srgbClr val="000000"/>
                </a:solidFill>
              </a:endParaRPr>
            </a:p>
          </p:txBody>
        </p:sp>
      </p:grpSp>
      <p:grpSp>
        <p:nvGrpSpPr>
          <p:cNvPr id="84" name="Group 83"/>
          <p:cNvGrpSpPr/>
          <p:nvPr/>
        </p:nvGrpSpPr>
        <p:grpSpPr>
          <a:xfrm>
            <a:off x="7053678" y="3857978"/>
            <a:ext cx="1550080" cy="1475346"/>
            <a:chOff x="6861111" y="3421114"/>
            <a:chExt cx="1298111" cy="1101697"/>
          </a:xfrm>
        </p:grpSpPr>
        <p:sp>
          <p:nvSpPr>
            <p:cNvPr id="85" name="Rectangle 84"/>
            <p:cNvSpPr/>
            <p:nvPr/>
          </p:nvSpPr>
          <p:spPr bwMode="auto">
            <a:xfrm>
              <a:off x="6861111"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Risk </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management</a:t>
              </a:r>
            </a:p>
          </p:txBody>
        </p:sp>
        <p:pic>
          <p:nvPicPr>
            <p:cNvPr id="86" name="Picture 4" descr="W:\Open Engagements\Productivity\MS-Unified Communications\#1601 BizProd MOD Team Core Content Work\New Iconography\Words\Caution_060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372" y="3461735"/>
              <a:ext cx="598755" cy="59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p:cNvGrpSpPr/>
          <p:nvPr/>
        </p:nvGrpSpPr>
        <p:grpSpPr>
          <a:xfrm>
            <a:off x="3792127" y="3857978"/>
            <a:ext cx="1550080" cy="1475346"/>
            <a:chOff x="4034752" y="3421114"/>
            <a:chExt cx="1298111" cy="1101697"/>
          </a:xfrm>
        </p:grpSpPr>
        <p:sp>
          <p:nvSpPr>
            <p:cNvPr id="88" name="Rectangle 87"/>
            <p:cNvSpPr/>
            <p:nvPr/>
          </p:nvSpPr>
          <p:spPr bwMode="auto">
            <a:xfrm>
              <a:off x="4034752" y="3421114"/>
              <a:ext cx="1298111" cy="1101697"/>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b" anchorCtr="0" forceAA="0" compatLnSpc="1">
              <a:prstTxWarp prst="textNoShape">
                <a:avLst/>
              </a:prstTxWarp>
              <a:noAutofit/>
            </a:bodyPr>
            <a:lstStyle/>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Help-desk</a:t>
              </a:r>
            </a:p>
            <a:p>
              <a:pPr marL="121348" defTabSz="699009" fontAlgn="base">
                <a:lnSpc>
                  <a:spcPct val="90000"/>
                </a:lnSpc>
                <a:spcBef>
                  <a:spcPct val="0"/>
                </a:spcBef>
                <a:spcAft>
                  <a:spcPct val="0"/>
                </a:spcAft>
              </a:pPr>
              <a:r>
                <a:rPr lang="en-US" sz="1428" spc="-39" dirty="0">
                  <a:gradFill>
                    <a:gsLst>
                      <a:gs pos="0">
                        <a:srgbClr val="FFFFFF"/>
                      </a:gs>
                      <a:gs pos="100000">
                        <a:srgbClr val="FFFFFF"/>
                      </a:gs>
                    </a:gsLst>
                    <a:lin ang="5400000" scaled="0"/>
                  </a:gradFill>
                  <a:ea typeface="Segoe UI" pitchFamily="34" charset="0"/>
                  <a:cs typeface="Segoe UI" pitchFamily="34" charset="0"/>
                </a:rPr>
                <a:t>support</a:t>
              </a:r>
            </a:p>
          </p:txBody>
        </p:sp>
        <p:pic>
          <p:nvPicPr>
            <p:cNvPr id="89" name="Picture 8" descr="W:\Open Engagements\Productivity\MS-Unified Communications\#1601 BizProd MOD Team Core Content Work\New Iconography\People\PhoneOperator_0608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9848" y="3485460"/>
              <a:ext cx="594834" cy="594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257856" y="1512908"/>
            <a:ext cx="3571871" cy="4589877"/>
            <a:chOff x="6133258" y="1483378"/>
            <a:chExt cx="3502152" cy="4500288"/>
          </a:xfrm>
        </p:grpSpPr>
        <p:grpSp>
          <p:nvGrpSpPr>
            <p:cNvPr id="3" name="Group 2"/>
            <p:cNvGrpSpPr/>
            <p:nvPr/>
          </p:nvGrpSpPr>
          <p:grpSpPr>
            <a:xfrm>
              <a:off x="6133258" y="1483378"/>
              <a:ext cx="3502152" cy="4500288"/>
              <a:chOff x="8546365" y="1483378"/>
              <a:chExt cx="3502152" cy="4500288"/>
            </a:xfrm>
          </p:grpSpPr>
          <p:sp>
            <p:nvSpPr>
              <p:cNvPr id="21" name="Rectangle 20"/>
              <p:cNvSpPr/>
              <p:nvPr/>
            </p:nvSpPr>
            <p:spPr bwMode="auto">
              <a:xfrm>
                <a:off x="8546365" y="1483378"/>
                <a:ext cx="3502152"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spc="-39" dirty="0">
                    <a:gradFill>
                      <a:gsLst>
                        <a:gs pos="0">
                          <a:srgbClr val="FFFFFF"/>
                        </a:gs>
                        <a:gs pos="100000">
                          <a:srgbClr val="FFFFFF"/>
                        </a:gs>
                      </a:gsLst>
                      <a:lin ang="5400000" scaled="0"/>
                    </a:gradFill>
                    <a:ea typeface="Segoe UI" pitchFamily="34" charset="0"/>
                    <a:cs typeface="Segoe UI" pitchFamily="34" charset="0"/>
                  </a:rPr>
                  <a:t>Services and data</a:t>
                </a:r>
              </a:p>
            </p:txBody>
          </p:sp>
          <p:grpSp>
            <p:nvGrpSpPr>
              <p:cNvPr id="10" name="Group 9"/>
              <p:cNvGrpSpPr/>
              <p:nvPr/>
            </p:nvGrpSpPr>
            <p:grpSpPr>
              <a:xfrm>
                <a:off x="8546365" y="2252914"/>
                <a:ext cx="3502152" cy="3730752"/>
                <a:chOff x="6262285" y="2489404"/>
                <a:chExt cx="3502152" cy="3730752"/>
              </a:xfrm>
            </p:grpSpPr>
            <p:sp>
              <p:nvSpPr>
                <p:cNvPr id="14" name="Rectangle 13"/>
                <p:cNvSpPr/>
                <p:nvPr/>
              </p:nvSpPr>
              <p:spPr bwMode="auto">
                <a:xfrm>
                  <a:off x="6262285" y="2489404"/>
                  <a:ext cx="3502152" cy="37307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2" descr="C:\Users\v-sacars\Documents\Microsoft\Product logos\dyn-brand_bL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722" y="3378937"/>
                  <a:ext cx="1600200" cy="346045"/>
                </a:xfrm>
                <a:prstGeom prst="rect">
                  <a:avLst/>
                </a:prstGeom>
                <a:solidFill>
                  <a:schemeClr val="tx2"/>
                </a:solidFill>
                <a:extLst/>
              </p:spPr>
            </p:pic>
            <p:pic>
              <p:nvPicPr>
                <p:cNvPr id="39" name="Picture 3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846726" y="3822592"/>
                  <a:ext cx="1600200" cy="334987"/>
                </a:xfrm>
                <a:prstGeom prst="rect">
                  <a:avLst/>
                </a:prstGeom>
                <a:solidFill>
                  <a:schemeClr val="tx2"/>
                </a:solidFill>
              </p:spPr>
            </p:pic>
            <p:sp>
              <p:nvSpPr>
                <p:cNvPr id="49" name="Freeform 10"/>
                <p:cNvSpPr>
                  <a:spLocks noChangeAspect="1" noEditPoints="1"/>
                </p:cNvSpPr>
                <p:nvPr/>
              </p:nvSpPr>
              <p:spPr bwMode="auto">
                <a:xfrm>
                  <a:off x="6556722" y="5215777"/>
                  <a:ext cx="1600200" cy="619977"/>
                </a:xfrm>
                <a:custGeom>
                  <a:avLst/>
                  <a:gdLst>
                    <a:gd name="T0" fmla="*/ 25 w 839"/>
                    <a:gd name="T1" fmla="*/ 8 h 323"/>
                    <a:gd name="T2" fmla="*/ 73 w 839"/>
                    <a:gd name="T3" fmla="*/ 26 h 323"/>
                    <a:gd name="T4" fmla="*/ 71 w 839"/>
                    <a:gd name="T5" fmla="*/ 206 h 323"/>
                    <a:gd name="T6" fmla="*/ 2 w 839"/>
                    <a:gd name="T7" fmla="*/ 268 h 323"/>
                    <a:gd name="T8" fmla="*/ 178 w 839"/>
                    <a:gd name="T9" fmla="*/ 176 h 323"/>
                    <a:gd name="T10" fmla="*/ 131 w 839"/>
                    <a:gd name="T11" fmla="*/ 154 h 323"/>
                    <a:gd name="T12" fmla="*/ 98 w 839"/>
                    <a:gd name="T13" fmla="*/ 86 h 323"/>
                    <a:gd name="T14" fmla="*/ 257 w 839"/>
                    <a:gd name="T15" fmla="*/ 133 h 323"/>
                    <a:gd name="T16" fmla="*/ 257 w 839"/>
                    <a:gd name="T17" fmla="*/ 208 h 323"/>
                    <a:gd name="T18" fmla="*/ 76 w 839"/>
                    <a:gd name="T19" fmla="*/ 319 h 323"/>
                    <a:gd name="T20" fmla="*/ 3 w 839"/>
                    <a:gd name="T21" fmla="*/ 272 h 323"/>
                    <a:gd name="T22" fmla="*/ 0 w 839"/>
                    <a:gd name="T23" fmla="*/ 3 h 323"/>
                    <a:gd name="T24" fmla="*/ 839 w 839"/>
                    <a:gd name="T25" fmla="*/ 119 h 323"/>
                    <a:gd name="T26" fmla="*/ 817 w 839"/>
                    <a:gd name="T27" fmla="*/ 124 h 323"/>
                    <a:gd name="T28" fmla="*/ 816 w 839"/>
                    <a:gd name="T29" fmla="*/ 138 h 323"/>
                    <a:gd name="T30" fmla="*/ 790 w 839"/>
                    <a:gd name="T31" fmla="*/ 118 h 323"/>
                    <a:gd name="T32" fmla="*/ 718 w 839"/>
                    <a:gd name="T33" fmla="*/ 223 h 323"/>
                    <a:gd name="T34" fmla="*/ 815 w 839"/>
                    <a:gd name="T35" fmla="*/ 235 h 323"/>
                    <a:gd name="T36" fmla="*/ 818 w 839"/>
                    <a:gd name="T37" fmla="*/ 234 h 323"/>
                    <a:gd name="T38" fmla="*/ 781 w 839"/>
                    <a:gd name="T39" fmla="*/ 302 h 323"/>
                    <a:gd name="T40" fmla="*/ 728 w 839"/>
                    <a:gd name="T41" fmla="*/ 293 h 323"/>
                    <a:gd name="T42" fmla="*/ 726 w 839"/>
                    <a:gd name="T43" fmla="*/ 314 h 323"/>
                    <a:gd name="T44" fmla="*/ 836 w 839"/>
                    <a:gd name="T45" fmla="*/ 271 h 323"/>
                    <a:gd name="T46" fmla="*/ 839 w 839"/>
                    <a:gd name="T47" fmla="*/ 119 h 323"/>
                    <a:gd name="T48" fmla="*/ 764 w 839"/>
                    <a:gd name="T49" fmla="*/ 240 h 323"/>
                    <a:gd name="T50" fmla="*/ 742 w 839"/>
                    <a:gd name="T51" fmla="*/ 156 h 323"/>
                    <a:gd name="T52" fmla="*/ 816 w 839"/>
                    <a:gd name="T53" fmla="*/ 163 h 323"/>
                    <a:gd name="T54" fmla="*/ 815 w 839"/>
                    <a:gd name="T55" fmla="*/ 212 h 323"/>
                    <a:gd name="T56" fmla="*/ 376 w 839"/>
                    <a:gd name="T57" fmla="*/ 256 h 323"/>
                    <a:gd name="T58" fmla="*/ 380 w 839"/>
                    <a:gd name="T59" fmla="*/ 242 h 323"/>
                    <a:gd name="T60" fmla="*/ 470 w 839"/>
                    <a:gd name="T61" fmla="*/ 230 h 323"/>
                    <a:gd name="T62" fmla="*/ 433 w 839"/>
                    <a:gd name="T63" fmla="*/ 117 h 323"/>
                    <a:gd name="T64" fmla="*/ 376 w 839"/>
                    <a:gd name="T65" fmla="*/ 144 h 323"/>
                    <a:gd name="T66" fmla="*/ 376 w 839"/>
                    <a:gd name="T67" fmla="*/ 103 h 323"/>
                    <a:gd name="T68" fmla="*/ 374 w 839"/>
                    <a:gd name="T69" fmla="*/ 60 h 323"/>
                    <a:gd name="T70" fmla="*/ 355 w 839"/>
                    <a:gd name="T71" fmla="*/ 256 h 323"/>
                    <a:gd name="T72" fmla="*/ 413 w 839"/>
                    <a:gd name="T73" fmla="*/ 242 h 323"/>
                    <a:gd name="T74" fmla="*/ 376 w 839"/>
                    <a:gd name="T75" fmla="*/ 203 h 323"/>
                    <a:gd name="T76" fmla="*/ 435 w 839"/>
                    <a:gd name="T77" fmla="*/ 138 h 323"/>
                    <a:gd name="T78" fmla="*/ 459 w 839"/>
                    <a:gd name="T79" fmla="*/ 185 h 323"/>
                    <a:gd name="T80" fmla="*/ 569 w 839"/>
                    <a:gd name="T81" fmla="*/ 257 h 323"/>
                    <a:gd name="T82" fmla="*/ 590 w 839"/>
                    <a:gd name="T83" fmla="*/ 248 h 323"/>
                    <a:gd name="T84" fmla="*/ 627 w 839"/>
                    <a:gd name="T85" fmla="*/ 135 h 323"/>
                    <a:gd name="T86" fmla="*/ 661 w 839"/>
                    <a:gd name="T87" fmla="*/ 173 h 323"/>
                    <a:gd name="T88" fmla="*/ 661 w 839"/>
                    <a:gd name="T89" fmla="*/ 256 h 323"/>
                    <a:gd name="T90" fmla="*/ 683 w 839"/>
                    <a:gd name="T91" fmla="*/ 253 h 323"/>
                    <a:gd name="T92" fmla="*/ 680 w 839"/>
                    <a:gd name="T93" fmla="*/ 149 h 323"/>
                    <a:gd name="T94" fmla="*/ 594 w 839"/>
                    <a:gd name="T95" fmla="*/ 138 h 323"/>
                    <a:gd name="T96" fmla="*/ 590 w 839"/>
                    <a:gd name="T97" fmla="*/ 138 h 323"/>
                    <a:gd name="T98" fmla="*/ 588 w 839"/>
                    <a:gd name="T99" fmla="*/ 120 h 323"/>
                    <a:gd name="T100" fmla="*/ 569 w 839"/>
                    <a:gd name="T101" fmla="*/ 257 h 323"/>
                    <a:gd name="T102" fmla="*/ 531 w 839"/>
                    <a:gd name="T103" fmla="*/ 256 h 323"/>
                    <a:gd name="T104" fmla="*/ 515 w 839"/>
                    <a:gd name="T105" fmla="*/ 120 h 323"/>
                    <a:gd name="T106" fmla="*/ 510 w 839"/>
                    <a:gd name="T107" fmla="*/ 256 h 323"/>
                    <a:gd name="T108" fmla="*/ 507 w 839"/>
                    <a:gd name="T109" fmla="*/ 73 h 323"/>
                    <a:gd name="T110" fmla="*/ 535 w 839"/>
                    <a:gd name="T111" fmla="*/ 7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9" h="323">
                      <a:moveTo>
                        <a:pt x="0" y="0"/>
                      </a:moveTo>
                      <a:cubicBezTo>
                        <a:pt x="9" y="2"/>
                        <a:pt x="17" y="5"/>
                        <a:pt x="25" y="8"/>
                      </a:cubicBezTo>
                      <a:cubicBezTo>
                        <a:pt x="40" y="12"/>
                        <a:pt x="55" y="17"/>
                        <a:pt x="70" y="21"/>
                      </a:cubicBezTo>
                      <a:cubicBezTo>
                        <a:pt x="72" y="22"/>
                        <a:pt x="73" y="23"/>
                        <a:pt x="73" y="26"/>
                      </a:cubicBezTo>
                      <a:cubicBezTo>
                        <a:pt x="73" y="84"/>
                        <a:pt x="73" y="142"/>
                        <a:pt x="73" y="200"/>
                      </a:cubicBezTo>
                      <a:cubicBezTo>
                        <a:pt x="73" y="202"/>
                        <a:pt x="72" y="204"/>
                        <a:pt x="71" y="206"/>
                      </a:cubicBezTo>
                      <a:cubicBezTo>
                        <a:pt x="49" y="225"/>
                        <a:pt x="28" y="244"/>
                        <a:pt x="6" y="263"/>
                      </a:cubicBezTo>
                      <a:cubicBezTo>
                        <a:pt x="5" y="265"/>
                        <a:pt x="3" y="266"/>
                        <a:pt x="2" y="268"/>
                      </a:cubicBezTo>
                      <a:cubicBezTo>
                        <a:pt x="2" y="268"/>
                        <a:pt x="2" y="268"/>
                        <a:pt x="2" y="269"/>
                      </a:cubicBezTo>
                      <a:cubicBezTo>
                        <a:pt x="61" y="238"/>
                        <a:pt x="119" y="207"/>
                        <a:pt x="178" y="176"/>
                      </a:cubicBezTo>
                      <a:cubicBezTo>
                        <a:pt x="169" y="172"/>
                        <a:pt x="161" y="168"/>
                        <a:pt x="153" y="165"/>
                      </a:cubicBezTo>
                      <a:cubicBezTo>
                        <a:pt x="146" y="161"/>
                        <a:pt x="139" y="158"/>
                        <a:pt x="131" y="154"/>
                      </a:cubicBezTo>
                      <a:cubicBezTo>
                        <a:pt x="130" y="154"/>
                        <a:pt x="129" y="153"/>
                        <a:pt x="128" y="151"/>
                      </a:cubicBezTo>
                      <a:cubicBezTo>
                        <a:pt x="118" y="130"/>
                        <a:pt x="108" y="108"/>
                        <a:pt x="98" y="86"/>
                      </a:cubicBezTo>
                      <a:cubicBezTo>
                        <a:pt x="98" y="85"/>
                        <a:pt x="97" y="85"/>
                        <a:pt x="97" y="84"/>
                      </a:cubicBezTo>
                      <a:cubicBezTo>
                        <a:pt x="151" y="100"/>
                        <a:pt x="204" y="117"/>
                        <a:pt x="257" y="133"/>
                      </a:cubicBezTo>
                      <a:cubicBezTo>
                        <a:pt x="257" y="134"/>
                        <a:pt x="257" y="135"/>
                        <a:pt x="257" y="137"/>
                      </a:cubicBezTo>
                      <a:cubicBezTo>
                        <a:pt x="257" y="160"/>
                        <a:pt x="257" y="184"/>
                        <a:pt x="257" y="208"/>
                      </a:cubicBezTo>
                      <a:cubicBezTo>
                        <a:pt x="257" y="211"/>
                        <a:pt x="257" y="212"/>
                        <a:pt x="255" y="213"/>
                      </a:cubicBezTo>
                      <a:cubicBezTo>
                        <a:pt x="195" y="249"/>
                        <a:pt x="135" y="284"/>
                        <a:pt x="76" y="319"/>
                      </a:cubicBezTo>
                      <a:cubicBezTo>
                        <a:pt x="74" y="321"/>
                        <a:pt x="72" y="321"/>
                        <a:pt x="70" y="319"/>
                      </a:cubicBezTo>
                      <a:cubicBezTo>
                        <a:pt x="48" y="303"/>
                        <a:pt x="26" y="288"/>
                        <a:pt x="3" y="272"/>
                      </a:cubicBezTo>
                      <a:cubicBezTo>
                        <a:pt x="2" y="271"/>
                        <a:pt x="1" y="271"/>
                        <a:pt x="0" y="270"/>
                      </a:cubicBezTo>
                      <a:cubicBezTo>
                        <a:pt x="0" y="181"/>
                        <a:pt x="0" y="92"/>
                        <a:pt x="0" y="3"/>
                      </a:cubicBezTo>
                      <a:cubicBezTo>
                        <a:pt x="0" y="2"/>
                        <a:pt x="0" y="1"/>
                        <a:pt x="0" y="0"/>
                      </a:cubicBezTo>
                      <a:close/>
                      <a:moveTo>
                        <a:pt x="839" y="119"/>
                      </a:moveTo>
                      <a:cubicBezTo>
                        <a:pt x="833" y="119"/>
                        <a:pt x="828" y="120"/>
                        <a:pt x="822" y="119"/>
                      </a:cubicBezTo>
                      <a:cubicBezTo>
                        <a:pt x="818" y="119"/>
                        <a:pt x="817" y="120"/>
                        <a:pt x="817" y="124"/>
                      </a:cubicBezTo>
                      <a:cubicBezTo>
                        <a:pt x="818" y="129"/>
                        <a:pt x="817" y="133"/>
                        <a:pt x="817" y="138"/>
                      </a:cubicBezTo>
                      <a:cubicBezTo>
                        <a:pt x="817" y="138"/>
                        <a:pt x="817" y="138"/>
                        <a:pt x="816" y="138"/>
                      </a:cubicBezTo>
                      <a:cubicBezTo>
                        <a:pt x="816" y="137"/>
                        <a:pt x="815" y="136"/>
                        <a:pt x="814" y="135"/>
                      </a:cubicBezTo>
                      <a:cubicBezTo>
                        <a:pt x="809" y="127"/>
                        <a:pt x="801" y="121"/>
                        <a:pt x="790" y="118"/>
                      </a:cubicBezTo>
                      <a:cubicBezTo>
                        <a:pt x="766" y="112"/>
                        <a:pt x="740" y="118"/>
                        <a:pt x="725" y="143"/>
                      </a:cubicBezTo>
                      <a:cubicBezTo>
                        <a:pt x="710" y="168"/>
                        <a:pt x="709" y="196"/>
                        <a:pt x="718" y="223"/>
                      </a:cubicBezTo>
                      <a:cubicBezTo>
                        <a:pt x="725" y="245"/>
                        <a:pt x="741" y="258"/>
                        <a:pt x="764" y="260"/>
                      </a:cubicBezTo>
                      <a:cubicBezTo>
                        <a:pt x="786" y="262"/>
                        <a:pt x="803" y="254"/>
                        <a:pt x="815" y="235"/>
                      </a:cubicBezTo>
                      <a:cubicBezTo>
                        <a:pt x="816" y="235"/>
                        <a:pt x="816" y="234"/>
                        <a:pt x="816" y="233"/>
                      </a:cubicBezTo>
                      <a:cubicBezTo>
                        <a:pt x="817" y="234"/>
                        <a:pt x="817" y="234"/>
                        <a:pt x="818" y="234"/>
                      </a:cubicBezTo>
                      <a:cubicBezTo>
                        <a:pt x="817" y="244"/>
                        <a:pt x="817" y="254"/>
                        <a:pt x="816" y="264"/>
                      </a:cubicBezTo>
                      <a:cubicBezTo>
                        <a:pt x="814" y="285"/>
                        <a:pt x="801" y="298"/>
                        <a:pt x="781" y="302"/>
                      </a:cubicBezTo>
                      <a:cubicBezTo>
                        <a:pt x="764" y="305"/>
                        <a:pt x="748" y="303"/>
                        <a:pt x="732" y="296"/>
                      </a:cubicBezTo>
                      <a:cubicBezTo>
                        <a:pt x="731" y="295"/>
                        <a:pt x="730" y="294"/>
                        <a:pt x="728" y="293"/>
                      </a:cubicBezTo>
                      <a:cubicBezTo>
                        <a:pt x="726" y="300"/>
                        <a:pt x="724" y="306"/>
                        <a:pt x="722" y="312"/>
                      </a:cubicBezTo>
                      <a:cubicBezTo>
                        <a:pt x="724" y="313"/>
                        <a:pt x="725" y="313"/>
                        <a:pt x="726" y="314"/>
                      </a:cubicBezTo>
                      <a:cubicBezTo>
                        <a:pt x="745" y="321"/>
                        <a:pt x="764" y="323"/>
                        <a:pt x="783" y="320"/>
                      </a:cubicBezTo>
                      <a:cubicBezTo>
                        <a:pt x="813" y="316"/>
                        <a:pt x="830" y="300"/>
                        <a:pt x="836" y="271"/>
                      </a:cubicBezTo>
                      <a:cubicBezTo>
                        <a:pt x="838" y="266"/>
                        <a:pt x="838" y="260"/>
                        <a:pt x="839" y="254"/>
                      </a:cubicBezTo>
                      <a:cubicBezTo>
                        <a:pt x="839" y="209"/>
                        <a:pt x="839" y="164"/>
                        <a:pt x="839" y="119"/>
                      </a:cubicBezTo>
                      <a:close/>
                      <a:moveTo>
                        <a:pt x="815" y="212"/>
                      </a:moveTo>
                      <a:cubicBezTo>
                        <a:pt x="808" y="234"/>
                        <a:pt x="786" y="246"/>
                        <a:pt x="764" y="240"/>
                      </a:cubicBezTo>
                      <a:cubicBezTo>
                        <a:pt x="752" y="237"/>
                        <a:pt x="744" y="229"/>
                        <a:pt x="740" y="218"/>
                      </a:cubicBezTo>
                      <a:cubicBezTo>
                        <a:pt x="732" y="197"/>
                        <a:pt x="732" y="176"/>
                        <a:pt x="742" y="156"/>
                      </a:cubicBezTo>
                      <a:cubicBezTo>
                        <a:pt x="750" y="140"/>
                        <a:pt x="766" y="133"/>
                        <a:pt x="784" y="135"/>
                      </a:cubicBezTo>
                      <a:cubicBezTo>
                        <a:pt x="799" y="137"/>
                        <a:pt x="812" y="149"/>
                        <a:pt x="816" y="163"/>
                      </a:cubicBezTo>
                      <a:cubicBezTo>
                        <a:pt x="817" y="171"/>
                        <a:pt x="817" y="178"/>
                        <a:pt x="818" y="187"/>
                      </a:cubicBezTo>
                      <a:cubicBezTo>
                        <a:pt x="817" y="195"/>
                        <a:pt x="817" y="204"/>
                        <a:pt x="815" y="212"/>
                      </a:cubicBezTo>
                      <a:close/>
                      <a:moveTo>
                        <a:pt x="355" y="256"/>
                      </a:moveTo>
                      <a:cubicBezTo>
                        <a:pt x="362" y="256"/>
                        <a:pt x="369" y="256"/>
                        <a:pt x="376" y="256"/>
                      </a:cubicBezTo>
                      <a:cubicBezTo>
                        <a:pt x="376" y="250"/>
                        <a:pt x="376" y="244"/>
                        <a:pt x="376" y="236"/>
                      </a:cubicBezTo>
                      <a:cubicBezTo>
                        <a:pt x="378" y="239"/>
                        <a:pt x="379" y="240"/>
                        <a:pt x="380" y="242"/>
                      </a:cubicBezTo>
                      <a:cubicBezTo>
                        <a:pt x="386" y="250"/>
                        <a:pt x="394" y="256"/>
                        <a:pt x="403" y="258"/>
                      </a:cubicBezTo>
                      <a:cubicBezTo>
                        <a:pt x="426" y="264"/>
                        <a:pt x="455" y="258"/>
                        <a:pt x="470" y="230"/>
                      </a:cubicBezTo>
                      <a:cubicBezTo>
                        <a:pt x="483" y="207"/>
                        <a:pt x="484" y="182"/>
                        <a:pt x="477" y="157"/>
                      </a:cubicBezTo>
                      <a:cubicBezTo>
                        <a:pt x="471" y="135"/>
                        <a:pt x="456" y="120"/>
                        <a:pt x="433" y="117"/>
                      </a:cubicBezTo>
                      <a:cubicBezTo>
                        <a:pt x="410" y="114"/>
                        <a:pt x="391" y="121"/>
                        <a:pt x="378" y="142"/>
                      </a:cubicBezTo>
                      <a:cubicBezTo>
                        <a:pt x="378" y="142"/>
                        <a:pt x="377" y="143"/>
                        <a:pt x="376" y="144"/>
                      </a:cubicBezTo>
                      <a:cubicBezTo>
                        <a:pt x="376" y="142"/>
                        <a:pt x="376" y="141"/>
                        <a:pt x="376" y="139"/>
                      </a:cubicBezTo>
                      <a:cubicBezTo>
                        <a:pt x="376" y="127"/>
                        <a:pt x="376" y="115"/>
                        <a:pt x="376" y="103"/>
                      </a:cubicBezTo>
                      <a:cubicBezTo>
                        <a:pt x="376" y="90"/>
                        <a:pt x="376" y="77"/>
                        <a:pt x="376" y="63"/>
                      </a:cubicBezTo>
                      <a:cubicBezTo>
                        <a:pt x="376" y="62"/>
                        <a:pt x="375" y="60"/>
                        <a:pt x="374" y="60"/>
                      </a:cubicBezTo>
                      <a:cubicBezTo>
                        <a:pt x="368" y="58"/>
                        <a:pt x="361" y="56"/>
                        <a:pt x="355" y="54"/>
                      </a:cubicBezTo>
                      <a:cubicBezTo>
                        <a:pt x="355" y="122"/>
                        <a:pt x="355" y="189"/>
                        <a:pt x="355" y="256"/>
                      </a:cubicBezTo>
                      <a:close/>
                      <a:moveTo>
                        <a:pt x="452" y="219"/>
                      </a:moveTo>
                      <a:cubicBezTo>
                        <a:pt x="444" y="235"/>
                        <a:pt x="430" y="243"/>
                        <a:pt x="413" y="242"/>
                      </a:cubicBezTo>
                      <a:cubicBezTo>
                        <a:pt x="397" y="241"/>
                        <a:pt x="383" y="230"/>
                        <a:pt x="378" y="214"/>
                      </a:cubicBezTo>
                      <a:cubicBezTo>
                        <a:pt x="377" y="211"/>
                        <a:pt x="376" y="207"/>
                        <a:pt x="376" y="203"/>
                      </a:cubicBezTo>
                      <a:cubicBezTo>
                        <a:pt x="376" y="192"/>
                        <a:pt x="375" y="181"/>
                        <a:pt x="377" y="171"/>
                      </a:cubicBezTo>
                      <a:cubicBezTo>
                        <a:pt x="382" y="139"/>
                        <a:pt x="412" y="128"/>
                        <a:pt x="435" y="138"/>
                      </a:cubicBezTo>
                      <a:cubicBezTo>
                        <a:pt x="448" y="143"/>
                        <a:pt x="454" y="155"/>
                        <a:pt x="457" y="168"/>
                      </a:cubicBezTo>
                      <a:cubicBezTo>
                        <a:pt x="458" y="174"/>
                        <a:pt x="458" y="179"/>
                        <a:pt x="459" y="185"/>
                      </a:cubicBezTo>
                      <a:cubicBezTo>
                        <a:pt x="458" y="196"/>
                        <a:pt x="457" y="208"/>
                        <a:pt x="452" y="219"/>
                      </a:cubicBezTo>
                      <a:close/>
                      <a:moveTo>
                        <a:pt x="569" y="257"/>
                      </a:moveTo>
                      <a:cubicBezTo>
                        <a:pt x="573" y="257"/>
                        <a:pt x="578" y="257"/>
                        <a:pt x="582" y="257"/>
                      </a:cubicBezTo>
                      <a:cubicBezTo>
                        <a:pt x="590" y="257"/>
                        <a:pt x="590" y="257"/>
                        <a:pt x="590" y="248"/>
                      </a:cubicBezTo>
                      <a:cubicBezTo>
                        <a:pt x="590" y="223"/>
                        <a:pt x="590" y="198"/>
                        <a:pt x="591" y="173"/>
                      </a:cubicBezTo>
                      <a:cubicBezTo>
                        <a:pt x="591" y="153"/>
                        <a:pt x="607" y="135"/>
                        <a:pt x="627" y="135"/>
                      </a:cubicBezTo>
                      <a:cubicBezTo>
                        <a:pt x="642" y="134"/>
                        <a:pt x="653" y="141"/>
                        <a:pt x="657" y="154"/>
                      </a:cubicBezTo>
                      <a:cubicBezTo>
                        <a:pt x="659" y="160"/>
                        <a:pt x="661" y="167"/>
                        <a:pt x="661" y="173"/>
                      </a:cubicBezTo>
                      <a:cubicBezTo>
                        <a:pt x="661" y="200"/>
                        <a:pt x="661" y="226"/>
                        <a:pt x="661" y="252"/>
                      </a:cubicBezTo>
                      <a:cubicBezTo>
                        <a:pt x="661" y="253"/>
                        <a:pt x="661" y="255"/>
                        <a:pt x="661" y="256"/>
                      </a:cubicBezTo>
                      <a:cubicBezTo>
                        <a:pt x="668" y="256"/>
                        <a:pt x="675" y="256"/>
                        <a:pt x="683" y="256"/>
                      </a:cubicBezTo>
                      <a:cubicBezTo>
                        <a:pt x="683" y="255"/>
                        <a:pt x="683" y="254"/>
                        <a:pt x="683" y="253"/>
                      </a:cubicBezTo>
                      <a:cubicBezTo>
                        <a:pt x="683" y="226"/>
                        <a:pt x="683" y="199"/>
                        <a:pt x="683" y="172"/>
                      </a:cubicBezTo>
                      <a:cubicBezTo>
                        <a:pt x="683" y="165"/>
                        <a:pt x="682" y="157"/>
                        <a:pt x="680" y="149"/>
                      </a:cubicBezTo>
                      <a:cubicBezTo>
                        <a:pt x="676" y="134"/>
                        <a:pt x="667" y="123"/>
                        <a:pt x="652" y="118"/>
                      </a:cubicBezTo>
                      <a:cubicBezTo>
                        <a:pt x="631" y="113"/>
                        <a:pt x="608" y="118"/>
                        <a:pt x="594" y="138"/>
                      </a:cubicBezTo>
                      <a:cubicBezTo>
                        <a:pt x="593" y="140"/>
                        <a:pt x="592" y="141"/>
                        <a:pt x="591" y="143"/>
                      </a:cubicBezTo>
                      <a:cubicBezTo>
                        <a:pt x="590" y="141"/>
                        <a:pt x="590" y="139"/>
                        <a:pt x="590" y="138"/>
                      </a:cubicBezTo>
                      <a:cubicBezTo>
                        <a:pt x="590" y="133"/>
                        <a:pt x="590" y="128"/>
                        <a:pt x="590" y="123"/>
                      </a:cubicBezTo>
                      <a:cubicBezTo>
                        <a:pt x="590" y="121"/>
                        <a:pt x="590" y="119"/>
                        <a:pt x="588" y="120"/>
                      </a:cubicBezTo>
                      <a:cubicBezTo>
                        <a:pt x="582" y="120"/>
                        <a:pt x="575" y="120"/>
                        <a:pt x="569" y="120"/>
                      </a:cubicBezTo>
                      <a:cubicBezTo>
                        <a:pt x="569" y="165"/>
                        <a:pt x="569" y="211"/>
                        <a:pt x="569" y="257"/>
                      </a:cubicBezTo>
                      <a:close/>
                      <a:moveTo>
                        <a:pt x="510" y="256"/>
                      </a:moveTo>
                      <a:cubicBezTo>
                        <a:pt x="518" y="256"/>
                        <a:pt x="524" y="256"/>
                        <a:pt x="531" y="256"/>
                      </a:cubicBezTo>
                      <a:cubicBezTo>
                        <a:pt x="531" y="211"/>
                        <a:pt x="531" y="165"/>
                        <a:pt x="531" y="120"/>
                      </a:cubicBezTo>
                      <a:cubicBezTo>
                        <a:pt x="526" y="120"/>
                        <a:pt x="520" y="120"/>
                        <a:pt x="515" y="120"/>
                      </a:cubicBezTo>
                      <a:cubicBezTo>
                        <a:pt x="513" y="120"/>
                        <a:pt x="512" y="120"/>
                        <a:pt x="510" y="120"/>
                      </a:cubicBezTo>
                      <a:cubicBezTo>
                        <a:pt x="510" y="165"/>
                        <a:pt x="510" y="211"/>
                        <a:pt x="510" y="256"/>
                      </a:cubicBezTo>
                      <a:close/>
                      <a:moveTo>
                        <a:pt x="521" y="59"/>
                      </a:moveTo>
                      <a:cubicBezTo>
                        <a:pt x="513" y="59"/>
                        <a:pt x="507" y="65"/>
                        <a:pt x="507" y="73"/>
                      </a:cubicBezTo>
                      <a:cubicBezTo>
                        <a:pt x="507" y="81"/>
                        <a:pt x="513" y="87"/>
                        <a:pt x="521" y="87"/>
                      </a:cubicBezTo>
                      <a:cubicBezTo>
                        <a:pt x="529" y="87"/>
                        <a:pt x="535" y="81"/>
                        <a:pt x="535" y="73"/>
                      </a:cubicBezTo>
                      <a:cubicBezTo>
                        <a:pt x="535" y="65"/>
                        <a:pt x="529" y="59"/>
                        <a:pt x="521" y="5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50" name="Freeform 45"/>
                <p:cNvSpPr>
                  <a:spLocks noChangeAspect="1" noEditPoints="1"/>
                </p:cNvSpPr>
                <p:nvPr/>
              </p:nvSpPr>
              <p:spPr bwMode="auto">
                <a:xfrm>
                  <a:off x="7846726" y="2947924"/>
                  <a:ext cx="1600200" cy="283464"/>
                </a:xfrm>
                <a:custGeom>
                  <a:avLst/>
                  <a:gdLst>
                    <a:gd name="T0" fmla="*/ 784 w 1460"/>
                    <a:gd name="T1" fmla="*/ 14 h 256"/>
                    <a:gd name="T2" fmla="*/ 928 w 1460"/>
                    <a:gd name="T3" fmla="*/ 73 h 256"/>
                    <a:gd name="T4" fmla="*/ 817 w 1460"/>
                    <a:gd name="T5" fmla="*/ 161 h 256"/>
                    <a:gd name="T6" fmla="*/ 872 w 1460"/>
                    <a:gd name="T7" fmla="*/ 130 h 256"/>
                    <a:gd name="T8" fmla="*/ 848 w 1460"/>
                    <a:gd name="T9" fmla="*/ 39 h 256"/>
                    <a:gd name="T10" fmla="*/ 307 w 1460"/>
                    <a:gd name="T11" fmla="*/ 246 h 256"/>
                    <a:gd name="T12" fmla="*/ 271 w 1460"/>
                    <a:gd name="T13" fmla="*/ 80 h 256"/>
                    <a:gd name="T14" fmla="*/ 194 w 1460"/>
                    <a:gd name="T15" fmla="*/ 108 h 256"/>
                    <a:gd name="T16" fmla="*/ 194 w 1460"/>
                    <a:gd name="T17" fmla="*/ 251 h 256"/>
                    <a:gd name="T18" fmla="*/ 207 w 1460"/>
                    <a:gd name="T19" fmla="*/ 116 h 256"/>
                    <a:gd name="T20" fmla="*/ 280 w 1460"/>
                    <a:gd name="T21" fmla="*/ 245 h 256"/>
                    <a:gd name="T22" fmla="*/ 751 w 1460"/>
                    <a:gd name="T23" fmla="*/ 173 h 256"/>
                    <a:gd name="T24" fmla="*/ 677 w 1460"/>
                    <a:gd name="T25" fmla="*/ 231 h 256"/>
                    <a:gd name="T26" fmla="*/ 739 w 1460"/>
                    <a:gd name="T27" fmla="*/ 217 h 256"/>
                    <a:gd name="T28" fmla="*/ 663 w 1460"/>
                    <a:gd name="T29" fmla="*/ 254 h 256"/>
                    <a:gd name="T30" fmla="*/ 665 w 1460"/>
                    <a:gd name="T31" fmla="*/ 79 h 256"/>
                    <a:gd name="T32" fmla="*/ 751 w 1460"/>
                    <a:gd name="T33" fmla="*/ 169 h 256"/>
                    <a:gd name="T34" fmla="*/ 699 w 1460"/>
                    <a:gd name="T35" fmla="*/ 104 h 256"/>
                    <a:gd name="T36" fmla="*/ 112 w 1460"/>
                    <a:gd name="T37" fmla="*/ 13 h 256"/>
                    <a:gd name="T38" fmla="*/ 19 w 1460"/>
                    <a:gd name="T39" fmla="*/ 116 h 256"/>
                    <a:gd name="T40" fmla="*/ 104 w 1460"/>
                    <a:gd name="T41" fmla="*/ 198 h 256"/>
                    <a:gd name="T42" fmla="*/ 1 w 1460"/>
                    <a:gd name="T43" fmla="*/ 209 h 256"/>
                    <a:gd name="T44" fmla="*/ 99 w 1460"/>
                    <a:gd name="T45" fmla="*/ 246 h 256"/>
                    <a:gd name="T46" fmla="*/ 71 w 1460"/>
                    <a:gd name="T47" fmla="*/ 118 h 256"/>
                    <a:gd name="T48" fmla="*/ 58 w 1460"/>
                    <a:gd name="T49" fmla="*/ 37 h 256"/>
                    <a:gd name="T50" fmla="*/ 123 w 1460"/>
                    <a:gd name="T51" fmla="*/ 17 h 256"/>
                    <a:gd name="T52" fmla="*/ 439 w 1460"/>
                    <a:gd name="T53" fmla="*/ 225 h 256"/>
                    <a:gd name="T54" fmla="*/ 334 w 1460"/>
                    <a:gd name="T55" fmla="*/ 211 h 256"/>
                    <a:gd name="T56" fmla="*/ 435 w 1460"/>
                    <a:gd name="T57" fmla="*/ 144 h 256"/>
                    <a:gd name="T58" fmla="*/ 413 w 1460"/>
                    <a:gd name="T59" fmla="*/ 101 h 256"/>
                    <a:gd name="T60" fmla="*/ 350 w 1460"/>
                    <a:gd name="T61" fmla="*/ 118 h 256"/>
                    <a:gd name="T62" fmla="*/ 414 w 1460"/>
                    <a:gd name="T63" fmla="*/ 77 h 256"/>
                    <a:gd name="T64" fmla="*/ 468 w 1460"/>
                    <a:gd name="T65" fmla="*/ 247 h 256"/>
                    <a:gd name="T66" fmla="*/ 401 w 1460"/>
                    <a:gd name="T67" fmla="*/ 171 h 256"/>
                    <a:gd name="T68" fmla="*/ 426 w 1460"/>
                    <a:gd name="T69" fmla="*/ 219 h 256"/>
                    <a:gd name="T70" fmla="*/ 1089 w 1460"/>
                    <a:gd name="T71" fmla="*/ 212 h 256"/>
                    <a:gd name="T72" fmla="*/ 939 w 1460"/>
                    <a:gd name="T73" fmla="*/ 128 h 256"/>
                    <a:gd name="T74" fmla="*/ 1099 w 1460"/>
                    <a:gd name="T75" fmla="*/ 164 h 256"/>
                    <a:gd name="T76" fmla="*/ 1004 w 1460"/>
                    <a:gd name="T77" fmla="*/ 101 h 256"/>
                    <a:gd name="T78" fmla="*/ 1012 w 1460"/>
                    <a:gd name="T79" fmla="*/ 232 h 256"/>
                    <a:gd name="T80" fmla="*/ 1227 w 1460"/>
                    <a:gd name="T81" fmla="*/ 251 h 256"/>
                    <a:gd name="T82" fmla="*/ 1270 w 1460"/>
                    <a:gd name="T83" fmla="*/ 101 h 256"/>
                    <a:gd name="T84" fmla="*/ 1313 w 1460"/>
                    <a:gd name="T85" fmla="*/ 245 h 256"/>
                    <a:gd name="T86" fmla="*/ 1340 w 1460"/>
                    <a:gd name="T87" fmla="*/ 146 h 256"/>
                    <a:gd name="T88" fmla="*/ 1262 w 1460"/>
                    <a:gd name="T89" fmla="*/ 80 h 256"/>
                    <a:gd name="T90" fmla="*/ 1200 w 1460"/>
                    <a:gd name="T91" fmla="*/ 82 h 256"/>
                    <a:gd name="T92" fmla="*/ 1417 w 1460"/>
                    <a:gd name="T93" fmla="*/ 31 h 256"/>
                    <a:gd name="T94" fmla="*/ 1361 w 1460"/>
                    <a:gd name="T95" fmla="*/ 105 h 256"/>
                    <a:gd name="T96" fmla="*/ 1392 w 1460"/>
                    <a:gd name="T97" fmla="*/ 224 h 256"/>
                    <a:gd name="T98" fmla="*/ 1460 w 1460"/>
                    <a:gd name="T99" fmla="*/ 246 h 256"/>
                    <a:gd name="T100" fmla="*/ 1419 w 1460"/>
                    <a:gd name="T101" fmla="*/ 216 h 256"/>
                    <a:gd name="T102" fmla="*/ 1459 w 1460"/>
                    <a:gd name="T103" fmla="*/ 104 h 256"/>
                    <a:gd name="T104" fmla="*/ 535 w 1460"/>
                    <a:gd name="T105" fmla="*/ 246 h 256"/>
                    <a:gd name="T106" fmla="*/ 570 w 1460"/>
                    <a:gd name="T107" fmla="*/ 104 h 256"/>
                    <a:gd name="T108" fmla="*/ 594 w 1460"/>
                    <a:gd name="T109" fmla="*/ 80 h 256"/>
                    <a:gd name="T110" fmla="*/ 535 w 1460"/>
                    <a:gd name="T111" fmla="*/ 82 h 256"/>
                    <a:gd name="T112" fmla="*/ 1130 w 1460"/>
                    <a:gd name="T113" fmla="*/ 82 h 256"/>
                    <a:gd name="T114" fmla="*/ 1144 w 1460"/>
                    <a:gd name="T115" fmla="*/ 3 h 256"/>
                    <a:gd name="T116" fmla="*/ 1144 w 1460"/>
                    <a:gd name="T117" fmla="*/ 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0" h="256">
                      <a:moveTo>
                        <a:pt x="811" y="161"/>
                      </a:moveTo>
                      <a:cubicBezTo>
                        <a:pt x="811" y="191"/>
                        <a:pt x="811" y="221"/>
                        <a:pt x="811" y="251"/>
                      </a:cubicBezTo>
                      <a:cubicBezTo>
                        <a:pt x="802" y="251"/>
                        <a:pt x="793" y="251"/>
                        <a:pt x="784" y="251"/>
                      </a:cubicBezTo>
                      <a:cubicBezTo>
                        <a:pt x="784" y="172"/>
                        <a:pt x="784" y="93"/>
                        <a:pt x="784" y="14"/>
                      </a:cubicBezTo>
                      <a:cubicBezTo>
                        <a:pt x="785" y="13"/>
                        <a:pt x="786" y="13"/>
                        <a:pt x="787" y="13"/>
                      </a:cubicBezTo>
                      <a:cubicBezTo>
                        <a:pt x="808" y="13"/>
                        <a:pt x="829" y="13"/>
                        <a:pt x="850" y="13"/>
                      </a:cubicBezTo>
                      <a:cubicBezTo>
                        <a:pt x="861" y="13"/>
                        <a:pt x="873" y="15"/>
                        <a:pt x="884" y="18"/>
                      </a:cubicBezTo>
                      <a:cubicBezTo>
                        <a:pt x="910" y="27"/>
                        <a:pt x="925" y="46"/>
                        <a:pt x="928" y="73"/>
                      </a:cubicBezTo>
                      <a:cubicBezTo>
                        <a:pt x="930" y="86"/>
                        <a:pt x="929" y="98"/>
                        <a:pt x="925" y="110"/>
                      </a:cubicBezTo>
                      <a:cubicBezTo>
                        <a:pt x="917" y="133"/>
                        <a:pt x="901" y="147"/>
                        <a:pt x="878" y="155"/>
                      </a:cubicBezTo>
                      <a:cubicBezTo>
                        <a:pt x="867" y="160"/>
                        <a:pt x="856" y="161"/>
                        <a:pt x="844" y="161"/>
                      </a:cubicBezTo>
                      <a:cubicBezTo>
                        <a:pt x="835" y="161"/>
                        <a:pt x="826" y="161"/>
                        <a:pt x="817" y="161"/>
                      </a:cubicBezTo>
                      <a:cubicBezTo>
                        <a:pt x="815" y="161"/>
                        <a:pt x="814" y="161"/>
                        <a:pt x="811" y="161"/>
                      </a:cubicBezTo>
                      <a:close/>
                      <a:moveTo>
                        <a:pt x="812" y="136"/>
                      </a:moveTo>
                      <a:cubicBezTo>
                        <a:pt x="826" y="136"/>
                        <a:pt x="840" y="136"/>
                        <a:pt x="854" y="135"/>
                      </a:cubicBezTo>
                      <a:cubicBezTo>
                        <a:pt x="860" y="135"/>
                        <a:pt x="867" y="133"/>
                        <a:pt x="872" y="130"/>
                      </a:cubicBezTo>
                      <a:cubicBezTo>
                        <a:pt x="886" y="124"/>
                        <a:pt x="894" y="115"/>
                        <a:pt x="898" y="101"/>
                      </a:cubicBezTo>
                      <a:cubicBezTo>
                        <a:pt x="900" y="92"/>
                        <a:pt x="900" y="84"/>
                        <a:pt x="899" y="75"/>
                      </a:cubicBezTo>
                      <a:cubicBezTo>
                        <a:pt x="896" y="58"/>
                        <a:pt x="886" y="47"/>
                        <a:pt x="870" y="42"/>
                      </a:cubicBezTo>
                      <a:cubicBezTo>
                        <a:pt x="863" y="40"/>
                        <a:pt x="856" y="39"/>
                        <a:pt x="848" y="39"/>
                      </a:cubicBezTo>
                      <a:cubicBezTo>
                        <a:pt x="837" y="39"/>
                        <a:pt x="826" y="39"/>
                        <a:pt x="815" y="39"/>
                      </a:cubicBezTo>
                      <a:cubicBezTo>
                        <a:pt x="814" y="39"/>
                        <a:pt x="813" y="39"/>
                        <a:pt x="812" y="39"/>
                      </a:cubicBezTo>
                      <a:cubicBezTo>
                        <a:pt x="812" y="71"/>
                        <a:pt x="812" y="103"/>
                        <a:pt x="812" y="136"/>
                      </a:cubicBezTo>
                      <a:close/>
                      <a:moveTo>
                        <a:pt x="307" y="246"/>
                      </a:moveTo>
                      <a:cubicBezTo>
                        <a:pt x="307" y="237"/>
                        <a:pt x="307" y="228"/>
                        <a:pt x="307" y="219"/>
                      </a:cubicBezTo>
                      <a:cubicBezTo>
                        <a:pt x="307" y="193"/>
                        <a:pt x="307" y="167"/>
                        <a:pt x="307" y="141"/>
                      </a:cubicBezTo>
                      <a:cubicBezTo>
                        <a:pt x="307" y="129"/>
                        <a:pt x="305" y="117"/>
                        <a:pt x="300" y="106"/>
                      </a:cubicBezTo>
                      <a:cubicBezTo>
                        <a:pt x="294" y="93"/>
                        <a:pt x="285" y="84"/>
                        <a:pt x="271" y="80"/>
                      </a:cubicBezTo>
                      <a:cubicBezTo>
                        <a:pt x="258" y="76"/>
                        <a:pt x="245" y="76"/>
                        <a:pt x="231" y="80"/>
                      </a:cubicBezTo>
                      <a:cubicBezTo>
                        <a:pt x="217" y="84"/>
                        <a:pt x="206" y="93"/>
                        <a:pt x="197" y="105"/>
                      </a:cubicBezTo>
                      <a:cubicBezTo>
                        <a:pt x="196" y="106"/>
                        <a:pt x="195" y="107"/>
                        <a:pt x="194" y="109"/>
                      </a:cubicBezTo>
                      <a:cubicBezTo>
                        <a:pt x="194" y="108"/>
                        <a:pt x="194" y="108"/>
                        <a:pt x="194" y="108"/>
                      </a:cubicBezTo>
                      <a:cubicBezTo>
                        <a:pt x="194" y="72"/>
                        <a:pt x="194" y="36"/>
                        <a:pt x="194" y="0"/>
                      </a:cubicBezTo>
                      <a:cubicBezTo>
                        <a:pt x="184" y="0"/>
                        <a:pt x="175" y="0"/>
                        <a:pt x="167" y="0"/>
                      </a:cubicBezTo>
                      <a:cubicBezTo>
                        <a:pt x="167" y="84"/>
                        <a:pt x="167" y="167"/>
                        <a:pt x="167" y="251"/>
                      </a:cubicBezTo>
                      <a:cubicBezTo>
                        <a:pt x="176" y="251"/>
                        <a:pt x="184" y="251"/>
                        <a:pt x="194" y="251"/>
                      </a:cubicBezTo>
                      <a:cubicBezTo>
                        <a:pt x="194" y="249"/>
                        <a:pt x="194" y="247"/>
                        <a:pt x="194" y="245"/>
                      </a:cubicBezTo>
                      <a:cubicBezTo>
                        <a:pt x="194" y="216"/>
                        <a:pt x="194" y="187"/>
                        <a:pt x="194" y="158"/>
                      </a:cubicBezTo>
                      <a:cubicBezTo>
                        <a:pt x="194" y="155"/>
                        <a:pt x="194" y="152"/>
                        <a:pt x="194" y="149"/>
                      </a:cubicBezTo>
                      <a:cubicBezTo>
                        <a:pt x="195" y="137"/>
                        <a:pt x="198" y="126"/>
                        <a:pt x="207" y="116"/>
                      </a:cubicBezTo>
                      <a:cubicBezTo>
                        <a:pt x="219" y="102"/>
                        <a:pt x="235" y="97"/>
                        <a:pt x="253" y="102"/>
                      </a:cubicBezTo>
                      <a:cubicBezTo>
                        <a:pt x="266" y="105"/>
                        <a:pt x="272" y="114"/>
                        <a:pt x="276" y="126"/>
                      </a:cubicBezTo>
                      <a:cubicBezTo>
                        <a:pt x="279" y="135"/>
                        <a:pt x="280" y="144"/>
                        <a:pt x="280" y="153"/>
                      </a:cubicBezTo>
                      <a:cubicBezTo>
                        <a:pt x="280" y="184"/>
                        <a:pt x="280" y="215"/>
                        <a:pt x="280" y="245"/>
                      </a:cubicBezTo>
                      <a:cubicBezTo>
                        <a:pt x="280" y="247"/>
                        <a:pt x="280" y="249"/>
                        <a:pt x="280" y="251"/>
                      </a:cubicBezTo>
                      <a:cubicBezTo>
                        <a:pt x="289" y="251"/>
                        <a:pt x="298" y="251"/>
                        <a:pt x="307" y="251"/>
                      </a:cubicBezTo>
                      <a:cubicBezTo>
                        <a:pt x="307" y="249"/>
                        <a:pt x="307" y="248"/>
                        <a:pt x="307" y="246"/>
                      </a:cubicBezTo>
                      <a:close/>
                      <a:moveTo>
                        <a:pt x="751" y="173"/>
                      </a:moveTo>
                      <a:cubicBezTo>
                        <a:pt x="711" y="173"/>
                        <a:pt x="671" y="173"/>
                        <a:pt x="632" y="173"/>
                      </a:cubicBezTo>
                      <a:cubicBezTo>
                        <a:pt x="631" y="178"/>
                        <a:pt x="632" y="183"/>
                        <a:pt x="633" y="188"/>
                      </a:cubicBezTo>
                      <a:cubicBezTo>
                        <a:pt x="633" y="192"/>
                        <a:pt x="634" y="196"/>
                        <a:pt x="636" y="200"/>
                      </a:cubicBezTo>
                      <a:cubicBezTo>
                        <a:pt x="643" y="219"/>
                        <a:pt x="657" y="229"/>
                        <a:pt x="677" y="231"/>
                      </a:cubicBezTo>
                      <a:cubicBezTo>
                        <a:pt x="698" y="234"/>
                        <a:pt x="718" y="228"/>
                        <a:pt x="735" y="216"/>
                      </a:cubicBezTo>
                      <a:cubicBezTo>
                        <a:pt x="736" y="215"/>
                        <a:pt x="737" y="215"/>
                        <a:pt x="738" y="214"/>
                      </a:cubicBezTo>
                      <a:cubicBezTo>
                        <a:pt x="738" y="214"/>
                        <a:pt x="738" y="214"/>
                        <a:pt x="739" y="214"/>
                      </a:cubicBezTo>
                      <a:cubicBezTo>
                        <a:pt x="739" y="215"/>
                        <a:pt x="739" y="216"/>
                        <a:pt x="739" y="217"/>
                      </a:cubicBezTo>
                      <a:cubicBezTo>
                        <a:pt x="739" y="223"/>
                        <a:pt x="739" y="229"/>
                        <a:pt x="739" y="235"/>
                      </a:cubicBezTo>
                      <a:cubicBezTo>
                        <a:pt x="739" y="238"/>
                        <a:pt x="738" y="240"/>
                        <a:pt x="736" y="241"/>
                      </a:cubicBezTo>
                      <a:cubicBezTo>
                        <a:pt x="727" y="247"/>
                        <a:pt x="717" y="251"/>
                        <a:pt x="706" y="253"/>
                      </a:cubicBezTo>
                      <a:cubicBezTo>
                        <a:pt x="692" y="255"/>
                        <a:pt x="677" y="256"/>
                        <a:pt x="663" y="254"/>
                      </a:cubicBezTo>
                      <a:cubicBezTo>
                        <a:pt x="636" y="249"/>
                        <a:pt x="619" y="233"/>
                        <a:pt x="610" y="208"/>
                      </a:cubicBezTo>
                      <a:cubicBezTo>
                        <a:pt x="604" y="193"/>
                        <a:pt x="602" y="177"/>
                        <a:pt x="603" y="161"/>
                      </a:cubicBezTo>
                      <a:cubicBezTo>
                        <a:pt x="604" y="145"/>
                        <a:pt x="608" y="131"/>
                        <a:pt x="615" y="117"/>
                      </a:cubicBezTo>
                      <a:cubicBezTo>
                        <a:pt x="626" y="97"/>
                        <a:pt x="643" y="84"/>
                        <a:pt x="665" y="79"/>
                      </a:cubicBezTo>
                      <a:cubicBezTo>
                        <a:pt x="679" y="76"/>
                        <a:pt x="693" y="76"/>
                        <a:pt x="707" y="81"/>
                      </a:cubicBezTo>
                      <a:cubicBezTo>
                        <a:pt x="726" y="88"/>
                        <a:pt x="738" y="102"/>
                        <a:pt x="745" y="121"/>
                      </a:cubicBezTo>
                      <a:cubicBezTo>
                        <a:pt x="749" y="132"/>
                        <a:pt x="751" y="144"/>
                        <a:pt x="751" y="156"/>
                      </a:cubicBezTo>
                      <a:cubicBezTo>
                        <a:pt x="751" y="160"/>
                        <a:pt x="751" y="165"/>
                        <a:pt x="751" y="169"/>
                      </a:cubicBezTo>
                      <a:cubicBezTo>
                        <a:pt x="751" y="170"/>
                        <a:pt x="751" y="171"/>
                        <a:pt x="751" y="173"/>
                      </a:cubicBezTo>
                      <a:close/>
                      <a:moveTo>
                        <a:pt x="723" y="149"/>
                      </a:moveTo>
                      <a:cubicBezTo>
                        <a:pt x="723" y="139"/>
                        <a:pt x="721" y="129"/>
                        <a:pt x="716" y="119"/>
                      </a:cubicBezTo>
                      <a:cubicBezTo>
                        <a:pt x="712" y="112"/>
                        <a:pt x="706" y="107"/>
                        <a:pt x="699" y="104"/>
                      </a:cubicBezTo>
                      <a:cubicBezTo>
                        <a:pt x="685" y="98"/>
                        <a:pt x="671" y="99"/>
                        <a:pt x="658" y="106"/>
                      </a:cubicBezTo>
                      <a:cubicBezTo>
                        <a:pt x="642" y="116"/>
                        <a:pt x="635" y="131"/>
                        <a:pt x="632" y="149"/>
                      </a:cubicBezTo>
                      <a:cubicBezTo>
                        <a:pt x="635" y="150"/>
                        <a:pt x="718" y="150"/>
                        <a:pt x="723" y="149"/>
                      </a:cubicBezTo>
                      <a:close/>
                      <a:moveTo>
                        <a:pt x="112" y="13"/>
                      </a:moveTo>
                      <a:cubicBezTo>
                        <a:pt x="98" y="9"/>
                        <a:pt x="84" y="9"/>
                        <a:pt x="71" y="10"/>
                      </a:cubicBezTo>
                      <a:cubicBezTo>
                        <a:pt x="62" y="10"/>
                        <a:pt x="54" y="11"/>
                        <a:pt x="46" y="14"/>
                      </a:cubicBezTo>
                      <a:cubicBezTo>
                        <a:pt x="21" y="23"/>
                        <a:pt x="4" y="39"/>
                        <a:pt x="2" y="67"/>
                      </a:cubicBezTo>
                      <a:cubicBezTo>
                        <a:pt x="0" y="86"/>
                        <a:pt x="5" y="103"/>
                        <a:pt x="19" y="116"/>
                      </a:cubicBezTo>
                      <a:cubicBezTo>
                        <a:pt x="28" y="124"/>
                        <a:pt x="37" y="130"/>
                        <a:pt x="47" y="136"/>
                      </a:cubicBezTo>
                      <a:cubicBezTo>
                        <a:pt x="54" y="141"/>
                        <a:pt x="63" y="145"/>
                        <a:pt x="70" y="150"/>
                      </a:cubicBezTo>
                      <a:cubicBezTo>
                        <a:pt x="78" y="155"/>
                        <a:pt x="85" y="160"/>
                        <a:pt x="91" y="166"/>
                      </a:cubicBezTo>
                      <a:cubicBezTo>
                        <a:pt x="101" y="174"/>
                        <a:pt x="105" y="186"/>
                        <a:pt x="104" y="198"/>
                      </a:cubicBezTo>
                      <a:cubicBezTo>
                        <a:pt x="103" y="212"/>
                        <a:pt x="96" y="222"/>
                        <a:pt x="82" y="226"/>
                      </a:cubicBezTo>
                      <a:cubicBezTo>
                        <a:pt x="78" y="228"/>
                        <a:pt x="73" y="229"/>
                        <a:pt x="69" y="229"/>
                      </a:cubicBezTo>
                      <a:cubicBezTo>
                        <a:pt x="45" y="232"/>
                        <a:pt x="23" y="225"/>
                        <a:pt x="4" y="211"/>
                      </a:cubicBezTo>
                      <a:cubicBezTo>
                        <a:pt x="3" y="210"/>
                        <a:pt x="2" y="210"/>
                        <a:pt x="1" y="209"/>
                      </a:cubicBezTo>
                      <a:cubicBezTo>
                        <a:pt x="1" y="218"/>
                        <a:pt x="1" y="226"/>
                        <a:pt x="1" y="235"/>
                      </a:cubicBezTo>
                      <a:cubicBezTo>
                        <a:pt x="1" y="242"/>
                        <a:pt x="1" y="242"/>
                        <a:pt x="8" y="245"/>
                      </a:cubicBezTo>
                      <a:cubicBezTo>
                        <a:pt x="26" y="253"/>
                        <a:pt x="46" y="256"/>
                        <a:pt x="66" y="255"/>
                      </a:cubicBezTo>
                      <a:cubicBezTo>
                        <a:pt x="77" y="254"/>
                        <a:pt x="88" y="251"/>
                        <a:pt x="99" y="246"/>
                      </a:cubicBezTo>
                      <a:cubicBezTo>
                        <a:pt x="117" y="237"/>
                        <a:pt x="129" y="223"/>
                        <a:pt x="133" y="203"/>
                      </a:cubicBezTo>
                      <a:cubicBezTo>
                        <a:pt x="136" y="182"/>
                        <a:pt x="131" y="164"/>
                        <a:pt x="116" y="150"/>
                      </a:cubicBezTo>
                      <a:cubicBezTo>
                        <a:pt x="110" y="144"/>
                        <a:pt x="104" y="139"/>
                        <a:pt x="97" y="134"/>
                      </a:cubicBezTo>
                      <a:cubicBezTo>
                        <a:pt x="88" y="129"/>
                        <a:pt x="79" y="124"/>
                        <a:pt x="71" y="118"/>
                      </a:cubicBezTo>
                      <a:cubicBezTo>
                        <a:pt x="62" y="113"/>
                        <a:pt x="54" y="108"/>
                        <a:pt x="46" y="102"/>
                      </a:cubicBezTo>
                      <a:cubicBezTo>
                        <a:pt x="36" y="95"/>
                        <a:pt x="31" y="85"/>
                        <a:pt x="31" y="73"/>
                      </a:cubicBezTo>
                      <a:cubicBezTo>
                        <a:pt x="30" y="59"/>
                        <a:pt x="35" y="49"/>
                        <a:pt x="47" y="42"/>
                      </a:cubicBezTo>
                      <a:cubicBezTo>
                        <a:pt x="50" y="40"/>
                        <a:pt x="54" y="38"/>
                        <a:pt x="58" y="37"/>
                      </a:cubicBezTo>
                      <a:cubicBezTo>
                        <a:pt x="67" y="34"/>
                        <a:pt x="76" y="34"/>
                        <a:pt x="85" y="35"/>
                      </a:cubicBezTo>
                      <a:cubicBezTo>
                        <a:pt x="98" y="36"/>
                        <a:pt x="110" y="40"/>
                        <a:pt x="120" y="47"/>
                      </a:cubicBezTo>
                      <a:cubicBezTo>
                        <a:pt x="121" y="47"/>
                        <a:pt x="122" y="48"/>
                        <a:pt x="123" y="48"/>
                      </a:cubicBezTo>
                      <a:cubicBezTo>
                        <a:pt x="123" y="38"/>
                        <a:pt x="123" y="28"/>
                        <a:pt x="123" y="17"/>
                      </a:cubicBezTo>
                      <a:cubicBezTo>
                        <a:pt x="119" y="16"/>
                        <a:pt x="116" y="14"/>
                        <a:pt x="112" y="13"/>
                      </a:cubicBezTo>
                      <a:close/>
                      <a:moveTo>
                        <a:pt x="467" y="251"/>
                      </a:moveTo>
                      <a:cubicBezTo>
                        <a:pt x="458" y="251"/>
                        <a:pt x="450" y="251"/>
                        <a:pt x="441" y="251"/>
                      </a:cubicBezTo>
                      <a:cubicBezTo>
                        <a:pt x="440" y="242"/>
                        <a:pt x="441" y="234"/>
                        <a:pt x="439" y="225"/>
                      </a:cubicBezTo>
                      <a:cubicBezTo>
                        <a:pt x="439" y="227"/>
                        <a:pt x="438" y="228"/>
                        <a:pt x="437" y="229"/>
                      </a:cubicBezTo>
                      <a:cubicBezTo>
                        <a:pt x="426" y="246"/>
                        <a:pt x="410" y="255"/>
                        <a:pt x="389" y="255"/>
                      </a:cubicBezTo>
                      <a:cubicBezTo>
                        <a:pt x="380" y="255"/>
                        <a:pt x="371" y="254"/>
                        <a:pt x="362" y="251"/>
                      </a:cubicBezTo>
                      <a:cubicBezTo>
                        <a:pt x="345" y="243"/>
                        <a:pt x="335" y="230"/>
                        <a:pt x="334" y="211"/>
                      </a:cubicBezTo>
                      <a:cubicBezTo>
                        <a:pt x="333" y="204"/>
                        <a:pt x="334" y="197"/>
                        <a:pt x="335" y="191"/>
                      </a:cubicBezTo>
                      <a:cubicBezTo>
                        <a:pt x="338" y="178"/>
                        <a:pt x="345" y="168"/>
                        <a:pt x="356" y="162"/>
                      </a:cubicBezTo>
                      <a:cubicBezTo>
                        <a:pt x="365" y="156"/>
                        <a:pt x="375" y="153"/>
                        <a:pt x="385" y="151"/>
                      </a:cubicBezTo>
                      <a:cubicBezTo>
                        <a:pt x="402" y="149"/>
                        <a:pt x="419" y="146"/>
                        <a:pt x="435" y="144"/>
                      </a:cubicBezTo>
                      <a:cubicBezTo>
                        <a:pt x="437" y="144"/>
                        <a:pt x="438" y="144"/>
                        <a:pt x="440" y="143"/>
                      </a:cubicBezTo>
                      <a:cubicBezTo>
                        <a:pt x="440" y="141"/>
                        <a:pt x="440" y="138"/>
                        <a:pt x="440" y="136"/>
                      </a:cubicBezTo>
                      <a:cubicBezTo>
                        <a:pt x="440" y="130"/>
                        <a:pt x="438" y="123"/>
                        <a:pt x="436" y="118"/>
                      </a:cubicBezTo>
                      <a:cubicBezTo>
                        <a:pt x="431" y="108"/>
                        <a:pt x="423" y="102"/>
                        <a:pt x="413" y="101"/>
                      </a:cubicBezTo>
                      <a:cubicBezTo>
                        <a:pt x="400" y="99"/>
                        <a:pt x="388" y="101"/>
                        <a:pt x="376" y="106"/>
                      </a:cubicBezTo>
                      <a:cubicBezTo>
                        <a:pt x="368" y="109"/>
                        <a:pt x="361" y="113"/>
                        <a:pt x="354" y="118"/>
                      </a:cubicBezTo>
                      <a:cubicBezTo>
                        <a:pt x="353" y="119"/>
                        <a:pt x="352" y="120"/>
                        <a:pt x="350" y="121"/>
                      </a:cubicBezTo>
                      <a:cubicBezTo>
                        <a:pt x="350" y="119"/>
                        <a:pt x="350" y="119"/>
                        <a:pt x="350" y="118"/>
                      </a:cubicBezTo>
                      <a:cubicBezTo>
                        <a:pt x="350" y="111"/>
                        <a:pt x="350" y="103"/>
                        <a:pt x="350" y="96"/>
                      </a:cubicBezTo>
                      <a:cubicBezTo>
                        <a:pt x="350" y="94"/>
                        <a:pt x="351" y="92"/>
                        <a:pt x="353" y="91"/>
                      </a:cubicBezTo>
                      <a:cubicBezTo>
                        <a:pt x="357" y="90"/>
                        <a:pt x="361" y="87"/>
                        <a:pt x="365" y="86"/>
                      </a:cubicBezTo>
                      <a:cubicBezTo>
                        <a:pt x="381" y="80"/>
                        <a:pt x="397" y="76"/>
                        <a:pt x="414" y="77"/>
                      </a:cubicBezTo>
                      <a:cubicBezTo>
                        <a:pt x="420" y="78"/>
                        <a:pt x="426" y="79"/>
                        <a:pt x="432" y="80"/>
                      </a:cubicBezTo>
                      <a:cubicBezTo>
                        <a:pt x="447" y="85"/>
                        <a:pt x="457" y="95"/>
                        <a:pt x="463" y="110"/>
                      </a:cubicBezTo>
                      <a:cubicBezTo>
                        <a:pt x="466" y="120"/>
                        <a:pt x="468" y="130"/>
                        <a:pt x="468" y="140"/>
                      </a:cubicBezTo>
                      <a:cubicBezTo>
                        <a:pt x="468" y="176"/>
                        <a:pt x="468" y="212"/>
                        <a:pt x="468" y="247"/>
                      </a:cubicBezTo>
                      <a:cubicBezTo>
                        <a:pt x="468" y="248"/>
                        <a:pt x="467" y="249"/>
                        <a:pt x="467" y="251"/>
                      </a:cubicBezTo>
                      <a:close/>
                      <a:moveTo>
                        <a:pt x="440" y="165"/>
                      </a:moveTo>
                      <a:cubicBezTo>
                        <a:pt x="439" y="165"/>
                        <a:pt x="439" y="165"/>
                        <a:pt x="438" y="165"/>
                      </a:cubicBezTo>
                      <a:cubicBezTo>
                        <a:pt x="426" y="167"/>
                        <a:pt x="414" y="169"/>
                        <a:pt x="401" y="171"/>
                      </a:cubicBezTo>
                      <a:cubicBezTo>
                        <a:pt x="393" y="172"/>
                        <a:pt x="385" y="173"/>
                        <a:pt x="378" y="176"/>
                      </a:cubicBezTo>
                      <a:cubicBezTo>
                        <a:pt x="369" y="180"/>
                        <a:pt x="363" y="187"/>
                        <a:pt x="362" y="196"/>
                      </a:cubicBezTo>
                      <a:cubicBezTo>
                        <a:pt x="359" y="216"/>
                        <a:pt x="369" y="227"/>
                        <a:pt x="384" y="231"/>
                      </a:cubicBezTo>
                      <a:cubicBezTo>
                        <a:pt x="400" y="234"/>
                        <a:pt x="414" y="231"/>
                        <a:pt x="426" y="219"/>
                      </a:cubicBezTo>
                      <a:cubicBezTo>
                        <a:pt x="434" y="211"/>
                        <a:pt x="439" y="200"/>
                        <a:pt x="440" y="188"/>
                      </a:cubicBezTo>
                      <a:cubicBezTo>
                        <a:pt x="440" y="180"/>
                        <a:pt x="440" y="173"/>
                        <a:pt x="440" y="165"/>
                      </a:cubicBezTo>
                      <a:close/>
                      <a:moveTo>
                        <a:pt x="1099" y="164"/>
                      </a:moveTo>
                      <a:cubicBezTo>
                        <a:pt x="1099" y="182"/>
                        <a:pt x="1096" y="197"/>
                        <a:pt x="1089" y="212"/>
                      </a:cubicBezTo>
                      <a:cubicBezTo>
                        <a:pt x="1076" y="236"/>
                        <a:pt x="1056" y="250"/>
                        <a:pt x="1029" y="254"/>
                      </a:cubicBezTo>
                      <a:cubicBezTo>
                        <a:pt x="1015" y="256"/>
                        <a:pt x="1002" y="256"/>
                        <a:pt x="989" y="252"/>
                      </a:cubicBezTo>
                      <a:cubicBezTo>
                        <a:pt x="963" y="244"/>
                        <a:pt x="945" y="227"/>
                        <a:pt x="937" y="202"/>
                      </a:cubicBezTo>
                      <a:cubicBezTo>
                        <a:pt x="929" y="177"/>
                        <a:pt x="929" y="152"/>
                        <a:pt x="939" y="128"/>
                      </a:cubicBezTo>
                      <a:cubicBezTo>
                        <a:pt x="950" y="98"/>
                        <a:pt x="972" y="82"/>
                        <a:pt x="1003" y="78"/>
                      </a:cubicBezTo>
                      <a:cubicBezTo>
                        <a:pt x="1016" y="76"/>
                        <a:pt x="1030" y="76"/>
                        <a:pt x="1044" y="80"/>
                      </a:cubicBezTo>
                      <a:cubicBezTo>
                        <a:pt x="1070" y="88"/>
                        <a:pt x="1086" y="105"/>
                        <a:pt x="1094" y="131"/>
                      </a:cubicBezTo>
                      <a:cubicBezTo>
                        <a:pt x="1098" y="142"/>
                        <a:pt x="1099" y="154"/>
                        <a:pt x="1099" y="164"/>
                      </a:cubicBezTo>
                      <a:close/>
                      <a:moveTo>
                        <a:pt x="1071" y="167"/>
                      </a:moveTo>
                      <a:cubicBezTo>
                        <a:pt x="1071" y="154"/>
                        <a:pt x="1070" y="141"/>
                        <a:pt x="1064" y="130"/>
                      </a:cubicBezTo>
                      <a:cubicBezTo>
                        <a:pt x="1058" y="116"/>
                        <a:pt x="1049" y="107"/>
                        <a:pt x="1035" y="103"/>
                      </a:cubicBezTo>
                      <a:cubicBezTo>
                        <a:pt x="1025" y="100"/>
                        <a:pt x="1014" y="100"/>
                        <a:pt x="1004" y="101"/>
                      </a:cubicBezTo>
                      <a:cubicBezTo>
                        <a:pt x="984" y="105"/>
                        <a:pt x="971" y="118"/>
                        <a:pt x="964" y="137"/>
                      </a:cubicBezTo>
                      <a:cubicBezTo>
                        <a:pt x="958" y="156"/>
                        <a:pt x="958" y="175"/>
                        <a:pt x="963" y="193"/>
                      </a:cubicBezTo>
                      <a:cubicBezTo>
                        <a:pt x="968" y="211"/>
                        <a:pt x="979" y="223"/>
                        <a:pt x="997" y="229"/>
                      </a:cubicBezTo>
                      <a:cubicBezTo>
                        <a:pt x="1002" y="230"/>
                        <a:pt x="1007" y="231"/>
                        <a:pt x="1012" y="232"/>
                      </a:cubicBezTo>
                      <a:cubicBezTo>
                        <a:pt x="1040" y="233"/>
                        <a:pt x="1061" y="221"/>
                        <a:pt x="1068" y="192"/>
                      </a:cubicBezTo>
                      <a:cubicBezTo>
                        <a:pt x="1070" y="184"/>
                        <a:pt x="1071" y="175"/>
                        <a:pt x="1071" y="167"/>
                      </a:cubicBezTo>
                      <a:close/>
                      <a:moveTo>
                        <a:pt x="1200" y="251"/>
                      </a:moveTo>
                      <a:cubicBezTo>
                        <a:pt x="1209" y="251"/>
                        <a:pt x="1218" y="251"/>
                        <a:pt x="1227" y="251"/>
                      </a:cubicBezTo>
                      <a:cubicBezTo>
                        <a:pt x="1227" y="249"/>
                        <a:pt x="1227" y="247"/>
                        <a:pt x="1227" y="245"/>
                      </a:cubicBezTo>
                      <a:cubicBezTo>
                        <a:pt x="1227" y="215"/>
                        <a:pt x="1227" y="184"/>
                        <a:pt x="1227" y="154"/>
                      </a:cubicBezTo>
                      <a:cubicBezTo>
                        <a:pt x="1227" y="148"/>
                        <a:pt x="1228" y="143"/>
                        <a:pt x="1229" y="138"/>
                      </a:cubicBezTo>
                      <a:cubicBezTo>
                        <a:pt x="1233" y="120"/>
                        <a:pt x="1247" y="102"/>
                        <a:pt x="1270" y="101"/>
                      </a:cubicBezTo>
                      <a:cubicBezTo>
                        <a:pt x="1282" y="100"/>
                        <a:pt x="1292" y="102"/>
                        <a:pt x="1301" y="111"/>
                      </a:cubicBezTo>
                      <a:cubicBezTo>
                        <a:pt x="1305" y="115"/>
                        <a:pt x="1308" y="121"/>
                        <a:pt x="1310" y="127"/>
                      </a:cubicBezTo>
                      <a:cubicBezTo>
                        <a:pt x="1312" y="135"/>
                        <a:pt x="1313" y="144"/>
                        <a:pt x="1313" y="153"/>
                      </a:cubicBezTo>
                      <a:cubicBezTo>
                        <a:pt x="1313" y="184"/>
                        <a:pt x="1313" y="215"/>
                        <a:pt x="1313" y="245"/>
                      </a:cubicBezTo>
                      <a:cubicBezTo>
                        <a:pt x="1313" y="247"/>
                        <a:pt x="1313" y="249"/>
                        <a:pt x="1313" y="251"/>
                      </a:cubicBezTo>
                      <a:cubicBezTo>
                        <a:pt x="1323" y="251"/>
                        <a:pt x="1331" y="251"/>
                        <a:pt x="1341" y="251"/>
                      </a:cubicBezTo>
                      <a:cubicBezTo>
                        <a:pt x="1341" y="249"/>
                        <a:pt x="1341" y="247"/>
                        <a:pt x="1341" y="245"/>
                      </a:cubicBezTo>
                      <a:cubicBezTo>
                        <a:pt x="1341" y="212"/>
                        <a:pt x="1341" y="179"/>
                        <a:pt x="1340" y="146"/>
                      </a:cubicBezTo>
                      <a:cubicBezTo>
                        <a:pt x="1340" y="143"/>
                        <a:pt x="1341" y="141"/>
                        <a:pt x="1340" y="139"/>
                      </a:cubicBezTo>
                      <a:cubicBezTo>
                        <a:pt x="1340" y="127"/>
                        <a:pt x="1338" y="116"/>
                        <a:pt x="1333" y="106"/>
                      </a:cubicBezTo>
                      <a:cubicBezTo>
                        <a:pt x="1326" y="92"/>
                        <a:pt x="1316" y="83"/>
                        <a:pt x="1301" y="79"/>
                      </a:cubicBezTo>
                      <a:cubicBezTo>
                        <a:pt x="1288" y="76"/>
                        <a:pt x="1275" y="76"/>
                        <a:pt x="1262" y="80"/>
                      </a:cubicBezTo>
                      <a:cubicBezTo>
                        <a:pt x="1248" y="85"/>
                        <a:pt x="1238" y="93"/>
                        <a:pt x="1230" y="105"/>
                      </a:cubicBezTo>
                      <a:cubicBezTo>
                        <a:pt x="1229" y="106"/>
                        <a:pt x="1229" y="108"/>
                        <a:pt x="1227" y="108"/>
                      </a:cubicBezTo>
                      <a:cubicBezTo>
                        <a:pt x="1227" y="99"/>
                        <a:pt x="1227" y="91"/>
                        <a:pt x="1227" y="82"/>
                      </a:cubicBezTo>
                      <a:cubicBezTo>
                        <a:pt x="1218" y="82"/>
                        <a:pt x="1209" y="82"/>
                        <a:pt x="1200" y="82"/>
                      </a:cubicBezTo>
                      <a:cubicBezTo>
                        <a:pt x="1200" y="138"/>
                        <a:pt x="1200" y="194"/>
                        <a:pt x="1200" y="251"/>
                      </a:cubicBezTo>
                      <a:close/>
                      <a:moveTo>
                        <a:pt x="1459" y="81"/>
                      </a:moveTo>
                      <a:cubicBezTo>
                        <a:pt x="1445" y="81"/>
                        <a:pt x="1431" y="81"/>
                        <a:pt x="1417" y="81"/>
                      </a:cubicBezTo>
                      <a:cubicBezTo>
                        <a:pt x="1417" y="64"/>
                        <a:pt x="1417" y="48"/>
                        <a:pt x="1417" y="31"/>
                      </a:cubicBezTo>
                      <a:cubicBezTo>
                        <a:pt x="1407" y="34"/>
                        <a:pt x="1399" y="37"/>
                        <a:pt x="1390" y="40"/>
                      </a:cubicBezTo>
                      <a:cubicBezTo>
                        <a:pt x="1389" y="54"/>
                        <a:pt x="1390" y="67"/>
                        <a:pt x="1389" y="81"/>
                      </a:cubicBezTo>
                      <a:cubicBezTo>
                        <a:pt x="1380" y="81"/>
                        <a:pt x="1370" y="81"/>
                        <a:pt x="1361" y="81"/>
                      </a:cubicBezTo>
                      <a:cubicBezTo>
                        <a:pt x="1361" y="89"/>
                        <a:pt x="1361" y="97"/>
                        <a:pt x="1361" y="105"/>
                      </a:cubicBezTo>
                      <a:cubicBezTo>
                        <a:pt x="1370" y="105"/>
                        <a:pt x="1380" y="105"/>
                        <a:pt x="1390" y="105"/>
                      </a:cubicBezTo>
                      <a:cubicBezTo>
                        <a:pt x="1390" y="107"/>
                        <a:pt x="1390" y="109"/>
                        <a:pt x="1390" y="110"/>
                      </a:cubicBezTo>
                      <a:cubicBezTo>
                        <a:pt x="1390" y="141"/>
                        <a:pt x="1390" y="172"/>
                        <a:pt x="1390" y="203"/>
                      </a:cubicBezTo>
                      <a:cubicBezTo>
                        <a:pt x="1390" y="210"/>
                        <a:pt x="1390" y="217"/>
                        <a:pt x="1392" y="224"/>
                      </a:cubicBezTo>
                      <a:cubicBezTo>
                        <a:pt x="1395" y="240"/>
                        <a:pt x="1405" y="250"/>
                        <a:pt x="1422" y="254"/>
                      </a:cubicBezTo>
                      <a:cubicBezTo>
                        <a:pt x="1424" y="254"/>
                        <a:pt x="1426" y="254"/>
                        <a:pt x="1428" y="255"/>
                      </a:cubicBezTo>
                      <a:cubicBezTo>
                        <a:pt x="1438" y="255"/>
                        <a:pt x="1447" y="255"/>
                        <a:pt x="1457" y="251"/>
                      </a:cubicBezTo>
                      <a:cubicBezTo>
                        <a:pt x="1459" y="250"/>
                        <a:pt x="1460" y="249"/>
                        <a:pt x="1460" y="246"/>
                      </a:cubicBezTo>
                      <a:cubicBezTo>
                        <a:pt x="1459" y="241"/>
                        <a:pt x="1460" y="235"/>
                        <a:pt x="1460" y="230"/>
                      </a:cubicBezTo>
                      <a:cubicBezTo>
                        <a:pt x="1460" y="229"/>
                        <a:pt x="1459" y="228"/>
                        <a:pt x="1459" y="226"/>
                      </a:cubicBezTo>
                      <a:cubicBezTo>
                        <a:pt x="1452" y="231"/>
                        <a:pt x="1444" y="232"/>
                        <a:pt x="1437" y="231"/>
                      </a:cubicBezTo>
                      <a:cubicBezTo>
                        <a:pt x="1427" y="230"/>
                        <a:pt x="1421" y="225"/>
                        <a:pt x="1419" y="216"/>
                      </a:cubicBezTo>
                      <a:cubicBezTo>
                        <a:pt x="1418" y="212"/>
                        <a:pt x="1417" y="207"/>
                        <a:pt x="1417" y="203"/>
                      </a:cubicBezTo>
                      <a:cubicBezTo>
                        <a:pt x="1417" y="171"/>
                        <a:pt x="1417" y="140"/>
                        <a:pt x="1417" y="108"/>
                      </a:cubicBezTo>
                      <a:cubicBezTo>
                        <a:pt x="1417" y="107"/>
                        <a:pt x="1417" y="106"/>
                        <a:pt x="1417" y="104"/>
                      </a:cubicBezTo>
                      <a:cubicBezTo>
                        <a:pt x="1431" y="104"/>
                        <a:pt x="1445" y="104"/>
                        <a:pt x="1459" y="104"/>
                      </a:cubicBezTo>
                      <a:cubicBezTo>
                        <a:pt x="1460" y="100"/>
                        <a:pt x="1460" y="85"/>
                        <a:pt x="1459" y="81"/>
                      </a:cubicBezTo>
                      <a:close/>
                      <a:moveTo>
                        <a:pt x="508" y="251"/>
                      </a:moveTo>
                      <a:cubicBezTo>
                        <a:pt x="517" y="251"/>
                        <a:pt x="526" y="251"/>
                        <a:pt x="535" y="251"/>
                      </a:cubicBezTo>
                      <a:cubicBezTo>
                        <a:pt x="535" y="249"/>
                        <a:pt x="535" y="247"/>
                        <a:pt x="535" y="246"/>
                      </a:cubicBezTo>
                      <a:cubicBezTo>
                        <a:pt x="535" y="219"/>
                        <a:pt x="535" y="193"/>
                        <a:pt x="535" y="166"/>
                      </a:cubicBezTo>
                      <a:cubicBezTo>
                        <a:pt x="535" y="159"/>
                        <a:pt x="536" y="153"/>
                        <a:pt x="537" y="146"/>
                      </a:cubicBezTo>
                      <a:cubicBezTo>
                        <a:pt x="538" y="135"/>
                        <a:pt x="542" y="125"/>
                        <a:pt x="549" y="117"/>
                      </a:cubicBezTo>
                      <a:cubicBezTo>
                        <a:pt x="555" y="110"/>
                        <a:pt x="561" y="105"/>
                        <a:pt x="570" y="104"/>
                      </a:cubicBezTo>
                      <a:cubicBezTo>
                        <a:pt x="579" y="103"/>
                        <a:pt x="587" y="103"/>
                        <a:pt x="595" y="108"/>
                      </a:cubicBezTo>
                      <a:cubicBezTo>
                        <a:pt x="595" y="108"/>
                        <a:pt x="596" y="108"/>
                        <a:pt x="596" y="108"/>
                      </a:cubicBezTo>
                      <a:cubicBezTo>
                        <a:pt x="596" y="99"/>
                        <a:pt x="596" y="90"/>
                        <a:pt x="596" y="81"/>
                      </a:cubicBezTo>
                      <a:cubicBezTo>
                        <a:pt x="595" y="80"/>
                        <a:pt x="595" y="80"/>
                        <a:pt x="594" y="80"/>
                      </a:cubicBezTo>
                      <a:cubicBezTo>
                        <a:pt x="579" y="76"/>
                        <a:pt x="564" y="78"/>
                        <a:pt x="552" y="89"/>
                      </a:cubicBezTo>
                      <a:cubicBezTo>
                        <a:pt x="545" y="95"/>
                        <a:pt x="541" y="103"/>
                        <a:pt x="537" y="111"/>
                      </a:cubicBezTo>
                      <a:cubicBezTo>
                        <a:pt x="537" y="113"/>
                        <a:pt x="537" y="114"/>
                        <a:pt x="535" y="115"/>
                      </a:cubicBezTo>
                      <a:cubicBezTo>
                        <a:pt x="535" y="104"/>
                        <a:pt x="535" y="93"/>
                        <a:pt x="535" y="82"/>
                      </a:cubicBezTo>
                      <a:cubicBezTo>
                        <a:pt x="526" y="82"/>
                        <a:pt x="517" y="82"/>
                        <a:pt x="508" y="82"/>
                      </a:cubicBezTo>
                      <a:cubicBezTo>
                        <a:pt x="508" y="138"/>
                        <a:pt x="508" y="194"/>
                        <a:pt x="508" y="251"/>
                      </a:cubicBezTo>
                      <a:close/>
                      <a:moveTo>
                        <a:pt x="1157" y="82"/>
                      </a:moveTo>
                      <a:cubicBezTo>
                        <a:pt x="1152" y="81"/>
                        <a:pt x="1134" y="81"/>
                        <a:pt x="1130" y="82"/>
                      </a:cubicBezTo>
                      <a:cubicBezTo>
                        <a:pt x="1130" y="138"/>
                        <a:pt x="1130" y="194"/>
                        <a:pt x="1130" y="251"/>
                      </a:cubicBezTo>
                      <a:cubicBezTo>
                        <a:pt x="1139" y="251"/>
                        <a:pt x="1148" y="251"/>
                        <a:pt x="1157" y="251"/>
                      </a:cubicBezTo>
                      <a:cubicBezTo>
                        <a:pt x="1157" y="194"/>
                        <a:pt x="1157" y="138"/>
                        <a:pt x="1157" y="82"/>
                      </a:cubicBezTo>
                      <a:close/>
                      <a:moveTo>
                        <a:pt x="1144" y="3"/>
                      </a:moveTo>
                      <a:cubicBezTo>
                        <a:pt x="1134" y="3"/>
                        <a:pt x="1126" y="11"/>
                        <a:pt x="1126" y="20"/>
                      </a:cubicBezTo>
                      <a:cubicBezTo>
                        <a:pt x="1126" y="31"/>
                        <a:pt x="1134" y="38"/>
                        <a:pt x="1144" y="38"/>
                      </a:cubicBezTo>
                      <a:cubicBezTo>
                        <a:pt x="1154" y="38"/>
                        <a:pt x="1162" y="31"/>
                        <a:pt x="1162" y="21"/>
                      </a:cubicBezTo>
                      <a:cubicBezTo>
                        <a:pt x="1162" y="11"/>
                        <a:pt x="1154" y="3"/>
                        <a:pt x="1144" y="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sp>
          <p:nvSpPr>
            <p:cNvPr id="38" name="Freeform 5"/>
            <p:cNvSpPr>
              <a:spLocks noEditPoints="1"/>
            </p:cNvSpPr>
            <p:nvPr/>
          </p:nvSpPr>
          <p:spPr bwMode="auto">
            <a:xfrm>
              <a:off x="6386699" y="4087481"/>
              <a:ext cx="1635082" cy="210371"/>
            </a:xfrm>
            <a:custGeom>
              <a:avLst/>
              <a:gdLst>
                <a:gd name="T0" fmla="*/ 96 w 1841"/>
                <a:gd name="T1" fmla="*/ 214 h 234"/>
                <a:gd name="T2" fmla="*/ 24 w 1841"/>
                <a:gd name="T3" fmla="*/ 214 h 234"/>
                <a:gd name="T4" fmla="*/ 1 w 1841"/>
                <a:gd name="T5" fmla="*/ 22 h 234"/>
                <a:gd name="T6" fmla="*/ 103 w 1841"/>
                <a:gd name="T7" fmla="*/ 181 h 234"/>
                <a:gd name="T8" fmla="*/ 202 w 1841"/>
                <a:gd name="T9" fmla="*/ 16 h 234"/>
                <a:gd name="T10" fmla="*/ 188 w 1841"/>
                <a:gd name="T11" fmla="*/ 218 h 234"/>
                <a:gd name="T12" fmla="*/ 184 w 1841"/>
                <a:gd name="T13" fmla="*/ 47 h 234"/>
                <a:gd name="T14" fmla="*/ 1053 w 1841"/>
                <a:gd name="T15" fmla="*/ 179 h 234"/>
                <a:gd name="T16" fmla="*/ 1090 w 1841"/>
                <a:gd name="T17" fmla="*/ 78 h 234"/>
                <a:gd name="T18" fmla="*/ 1033 w 1841"/>
                <a:gd name="T19" fmla="*/ 38 h 234"/>
                <a:gd name="T20" fmla="*/ 972 w 1841"/>
                <a:gd name="T21" fmla="*/ 71 h 234"/>
                <a:gd name="T22" fmla="*/ 998 w 1841"/>
                <a:gd name="T23" fmla="*/ 2 h 234"/>
                <a:gd name="T24" fmla="*/ 924 w 1841"/>
                <a:gd name="T25" fmla="*/ 79 h 234"/>
                <a:gd name="T26" fmla="*/ 948 w 1841"/>
                <a:gd name="T27" fmla="*/ 111 h 234"/>
                <a:gd name="T28" fmla="*/ 972 w 1841"/>
                <a:gd name="T29" fmla="*/ 98 h 234"/>
                <a:gd name="T30" fmla="*/ 1040 w 1841"/>
                <a:gd name="T31" fmla="*/ 212 h 234"/>
                <a:gd name="T32" fmla="*/ 1575 w 1841"/>
                <a:gd name="T33" fmla="*/ 215 h 234"/>
                <a:gd name="T34" fmla="*/ 1599 w 1841"/>
                <a:gd name="T35" fmla="*/ 79 h 234"/>
                <a:gd name="T36" fmla="*/ 1561 w 1841"/>
                <a:gd name="T37" fmla="*/ 193 h 234"/>
                <a:gd name="T38" fmla="*/ 1482 w 1841"/>
                <a:gd name="T39" fmla="*/ 74 h 234"/>
                <a:gd name="T40" fmla="*/ 1575 w 1841"/>
                <a:gd name="T41" fmla="*/ 197 h 234"/>
                <a:gd name="T42" fmla="*/ 1341 w 1841"/>
                <a:gd name="T43" fmla="*/ 217 h 234"/>
                <a:gd name="T44" fmla="*/ 1455 w 1841"/>
                <a:gd name="T45" fmla="*/ 198 h 234"/>
                <a:gd name="T46" fmla="*/ 1459 w 1841"/>
                <a:gd name="T47" fmla="*/ 83 h 234"/>
                <a:gd name="T48" fmla="*/ 1349 w 1841"/>
                <a:gd name="T49" fmla="*/ 90 h 234"/>
                <a:gd name="T50" fmla="*/ 672 w 1841"/>
                <a:gd name="T51" fmla="*/ 211 h 234"/>
                <a:gd name="T52" fmla="*/ 723 w 1841"/>
                <a:gd name="T53" fmla="*/ 137 h 234"/>
                <a:gd name="T54" fmla="*/ 754 w 1841"/>
                <a:gd name="T55" fmla="*/ 101 h 234"/>
                <a:gd name="T56" fmla="*/ 707 w 1841"/>
                <a:gd name="T57" fmla="*/ 155 h 234"/>
                <a:gd name="T58" fmla="*/ 672 w 1841"/>
                <a:gd name="T59" fmla="*/ 188 h 234"/>
                <a:gd name="T60" fmla="*/ 384 w 1841"/>
                <a:gd name="T61" fmla="*/ 92 h 234"/>
                <a:gd name="T62" fmla="*/ 309 w 1841"/>
                <a:gd name="T63" fmla="*/ 108 h 234"/>
                <a:gd name="T64" fmla="*/ 393 w 1841"/>
                <a:gd name="T65" fmla="*/ 198 h 234"/>
                <a:gd name="T66" fmla="*/ 434 w 1841"/>
                <a:gd name="T67" fmla="*/ 127 h 234"/>
                <a:gd name="T68" fmla="*/ 458 w 1841"/>
                <a:gd name="T69" fmla="*/ 147 h 234"/>
                <a:gd name="T70" fmla="*/ 507 w 1841"/>
                <a:gd name="T71" fmla="*/ 73 h 234"/>
                <a:gd name="T72" fmla="*/ 1656 w 1841"/>
                <a:gd name="T73" fmla="*/ 74 h 234"/>
                <a:gd name="T74" fmla="*/ 1642 w 1841"/>
                <a:gd name="T75" fmla="*/ 218 h 234"/>
                <a:gd name="T76" fmla="*/ 1692 w 1841"/>
                <a:gd name="T77" fmla="*/ 93 h 234"/>
                <a:gd name="T78" fmla="*/ 1661 w 1841"/>
                <a:gd name="T79" fmla="*/ 102 h 234"/>
                <a:gd name="T80" fmla="*/ 248 w 1841"/>
                <a:gd name="T81" fmla="*/ 78 h 234"/>
                <a:gd name="T82" fmla="*/ 272 w 1841"/>
                <a:gd name="T83" fmla="*/ 214 h 234"/>
                <a:gd name="T84" fmla="*/ 260 w 1841"/>
                <a:gd name="T85" fmla="*/ 38 h 234"/>
                <a:gd name="T86" fmla="*/ 183 w 1841"/>
                <a:gd name="T87" fmla="*/ 56 h 234"/>
                <a:gd name="T88" fmla="*/ 23 w 1841"/>
                <a:gd name="T89" fmla="*/ 49 h 234"/>
                <a:gd name="T90" fmla="*/ 184 w 1841"/>
                <a:gd name="T91" fmla="*/ 47 h 234"/>
                <a:gd name="T92" fmla="*/ 1255 w 1841"/>
                <a:gd name="T93" fmla="*/ 20 h 234"/>
                <a:gd name="T94" fmla="*/ 1153 w 1841"/>
                <a:gd name="T95" fmla="*/ 213 h 234"/>
                <a:gd name="T96" fmla="*/ 1203 w 1841"/>
                <a:gd name="T97" fmla="*/ 162 h 234"/>
                <a:gd name="T98" fmla="*/ 1318 w 1841"/>
                <a:gd name="T99" fmla="*/ 218 h 234"/>
                <a:gd name="T100" fmla="*/ 1212 w 1841"/>
                <a:gd name="T101" fmla="*/ 140 h 234"/>
                <a:gd name="T102" fmla="*/ 1270 w 1841"/>
                <a:gd name="T103" fmla="*/ 140 h 234"/>
                <a:gd name="T104" fmla="*/ 1727 w 1841"/>
                <a:gd name="T105" fmla="*/ 195 h 234"/>
                <a:gd name="T106" fmla="*/ 1791 w 1841"/>
                <a:gd name="T107" fmla="*/ 202 h 234"/>
                <a:gd name="T108" fmla="*/ 1841 w 1841"/>
                <a:gd name="T109" fmla="*/ 149 h 234"/>
                <a:gd name="T110" fmla="*/ 1740 w 1841"/>
                <a:gd name="T111" fmla="*/ 130 h 234"/>
                <a:gd name="T112" fmla="*/ 630 w 1841"/>
                <a:gd name="T113" fmla="*/ 85 h 234"/>
                <a:gd name="T114" fmla="*/ 638 w 1841"/>
                <a:gd name="T115" fmla="*/ 197 h 234"/>
                <a:gd name="T116" fmla="*/ 537 w 1841"/>
                <a:gd name="T117" fmla="*/ 159 h 234"/>
                <a:gd name="T118" fmla="*/ 916 w 1841"/>
                <a:gd name="T119" fmla="*/ 129 h 234"/>
                <a:gd name="T120" fmla="*/ 841 w 1841"/>
                <a:gd name="T121" fmla="*/ 222 h 234"/>
                <a:gd name="T122" fmla="*/ 800 w 1841"/>
                <a:gd name="T123" fmla="*/ 156 h 234"/>
                <a:gd name="T124" fmla="*/ 890 w 1841"/>
                <a:gd name="T125" fmla="*/ 1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1" h="234">
                  <a:moveTo>
                    <a:pt x="183" y="52"/>
                  </a:moveTo>
                  <a:cubicBezTo>
                    <a:pt x="171" y="84"/>
                    <a:pt x="155" y="115"/>
                    <a:pt x="142" y="146"/>
                  </a:cubicBezTo>
                  <a:cubicBezTo>
                    <a:pt x="132" y="169"/>
                    <a:pt x="121" y="192"/>
                    <a:pt x="112" y="214"/>
                  </a:cubicBezTo>
                  <a:cubicBezTo>
                    <a:pt x="109" y="219"/>
                    <a:pt x="106" y="218"/>
                    <a:pt x="103" y="218"/>
                  </a:cubicBezTo>
                  <a:cubicBezTo>
                    <a:pt x="99" y="219"/>
                    <a:pt x="97" y="218"/>
                    <a:pt x="96" y="214"/>
                  </a:cubicBezTo>
                  <a:cubicBezTo>
                    <a:pt x="74" y="165"/>
                    <a:pt x="52" y="115"/>
                    <a:pt x="30" y="66"/>
                  </a:cubicBezTo>
                  <a:cubicBezTo>
                    <a:pt x="27" y="60"/>
                    <a:pt x="25" y="54"/>
                    <a:pt x="24" y="48"/>
                  </a:cubicBezTo>
                  <a:cubicBezTo>
                    <a:pt x="23" y="47"/>
                    <a:pt x="23" y="46"/>
                    <a:pt x="23" y="45"/>
                  </a:cubicBezTo>
                  <a:cubicBezTo>
                    <a:pt x="23" y="46"/>
                    <a:pt x="23" y="47"/>
                    <a:pt x="23" y="49"/>
                  </a:cubicBezTo>
                  <a:cubicBezTo>
                    <a:pt x="25" y="104"/>
                    <a:pt x="23" y="159"/>
                    <a:pt x="24" y="214"/>
                  </a:cubicBezTo>
                  <a:cubicBezTo>
                    <a:pt x="24" y="218"/>
                    <a:pt x="23" y="219"/>
                    <a:pt x="20" y="218"/>
                  </a:cubicBezTo>
                  <a:cubicBezTo>
                    <a:pt x="14" y="218"/>
                    <a:pt x="9" y="218"/>
                    <a:pt x="4" y="218"/>
                  </a:cubicBezTo>
                  <a:cubicBezTo>
                    <a:pt x="2" y="218"/>
                    <a:pt x="0" y="218"/>
                    <a:pt x="1" y="216"/>
                  </a:cubicBezTo>
                  <a:cubicBezTo>
                    <a:pt x="1" y="215"/>
                    <a:pt x="1" y="214"/>
                    <a:pt x="1" y="213"/>
                  </a:cubicBezTo>
                  <a:cubicBezTo>
                    <a:pt x="1" y="149"/>
                    <a:pt x="1" y="85"/>
                    <a:pt x="1" y="22"/>
                  </a:cubicBezTo>
                  <a:cubicBezTo>
                    <a:pt x="1" y="17"/>
                    <a:pt x="2" y="16"/>
                    <a:pt x="6" y="16"/>
                  </a:cubicBezTo>
                  <a:cubicBezTo>
                    <a:pt x="14" y="17"/>
                    <a:pt x="21" y="17"/>
                    <a:pt x="29" y="16"/>
                  </a:cubicBezTo>
                  <a:cubicBezTo>
                    <a:pt x="31" y="16"/>
                    <a:pt x="32" y="17"/>
                    <a:pt x="33" y="19"/>
                  </a:cubicBezTo>
                  <a:cubicBezTo>
                    <a:pt x="55" y="69"/>
                    <a:pt x="77" y="120"/>
                    <a:pt x="99" y="170"/>
                  </a:cubicBezTo>
                  <a:cubicBezTo>
                    <a:pt x="101" y="174"/>
                    <a:pt x="102" y="177"/>
                    <a:pt x="103" y="181"/>
                  </a:cubicBezTo>
                  <a:cubicBezTo>
                    <a:pt x="104" y="181"/>
                    <a:pt x="104" y="180"/>
                    <a:pt x="104" y="180"/>
                  </a:cubicBezTo>
                  <a:cubicBezTo>
                    <a:pt x="120" y="140"/>
                    <a:pt x="139" y="102"/>
                    <a:pt x="156" y="62"/>
                  </a:cubicBezTo>
                  <a:cubicBezTo>
                    <a:pt x="162" y="48"/>
                    <a:pt x="169" y="34"/>
                    <a:pt x="175" y="20"/>
                  </a:cubicBezTo>
                  <a:cubicBezTo>
                    <a:pt x="176" y="17"/>
                    <a:pt x="178" y="16"/>
                    <a:pt x="181" y="16"/>
                  </a:cubicBezTo>
                  <a:cubicBezTo>
                    <a:pt x="188" y="17"/>
                    <a:pt x="195" y="17"/>
                    <a:pt x="202" y="16"/>
                  </a:cubicBezTo>
                  <a:cubicBezTo>
                    <a:pt x="205" y="16"/>
                    <a:pt x="207" y="17"/>
                    <a:pt x="207" y="21"/>
                  </a:cubicBezTo>
                  <a:cubicBezTo>
                    <a:pt x="206" y="34"/>
                    <a:pt x="207" y="47"/>
                    <a:pt x="207" y="59"/>
                  </a:cubicBezTo>
                  <a:cubicBezTo>
                    <a:pt x="207" y="111"/>
                    <a:pt x="207" y="162"/>
                    <a:pt x="207" y="214"/>
                  </a:cubicBezTo>
                  <a:cubicBezTo>
                    <a:pt x="207" y="217"/>
                    <a:pt x="206" y="219"/>
                    <a:pt x="202" y="218"/>
                  </a:cubicBezTo>
                  <a:cubicBezTo>
                    <a:pt x="197" y="218"/>
                    <a:pt x="192" y="218"/>
                    <a:pt x="188" y="218"/>
                  </a:cubicBezTo>
                  <a:cubicBezTo>
                    <a:pt x="184" y="219"/>
                    <a:pt x="182" y="218"/>
                    <a:pt x="182" y="213"/>
                  </a:cubicBezTo>
                  <a:cubicBezTo>
                    <a:pt x="183" y="182"/>
                    <a:pt x="183" y="151"/>
                    <a:pt x="183" y="120"/>
                  </a:cubicBezTo>
                  <a:cubicBezTo>
                    <a:pt x="182" y="99"/>
                    <a:pt x="183" y="78"/>
                    <a:pt x="183" y="56"/>
                  </a:cubicBezTo>
                  <a:cubicBezTo>
                    <a:pt x="185" y="54"/>
                    <a:pt x="183" y="51"/>
                    <a:pt x="184" y="48"/>
                  </a:cubicBezTo>
                  <a:cubicBezTo>
                    <a:pt x="184" y="48"/>
                    <a:pt x="184" y="47"/>
                    <a:pt x="184" y="47"/>
                  </a:cubicBezTo>
                  <a:cubicBezTo>
                    <a:pt x="184" y="47"/>
                    <a:pt x="184" y="47"/>
                    <a:pt x="184" y="47"/>
                  </a:cubicBezTo>
                  <a:cubicBezTo>
                    <a:pt x="184" y="49"/>
                    <a:pt x="184" y="50"/>
                    <a:pt x="183" y="52"/>
                  </a:cubicBezTo>
                  <a:close/>
                  <a:moveTo>
                    <a:pt x="1085" y="200"/>
                  </a:moveTo>
                  <a:cubicBezTo>
                    <a:pt x="1071" y="206"/>
                    <a:pt x="1057" y="200"/>
                    <a:pt x="1054" y="187"/>
                  </a:cubicBezTo>
                  <a:cubicBezTo>
                    <a:pt x="1054" y="184"/>
                    <a:pt x="1053" y="182"/>
                    <a:pt x="1053" y="179"/>
                  </a:cubicBezTo>
                  <a:cubicBezTo>
                    <a:pt x="1053" y="152"/>
                    <a:pt x="1053" y="124"/>
                    <a:pt x="1053" y="97"/>
                  </a:cubicBezTo>
                  <a:cubicBezTo>
                    <a:pt x="1053" y="95"/>
                    <a:pt x="1054" y="94"/>
                    <a:pt x="1056" y="94"/>
                  </a:cubicBezTo>
                  <a:cubicBezTo>
                    <a:pt x="1062" y="94"/>
                    <a:pt x="1068" y="94"/>
                    <a:pt x="1074" y="94"/>
                  </a:cubicBezTo>
                  <a:cubicBezTo>
                    <a:pt x="1079" y="94"/>
                    <a:pt x="1086" y="96"/>
                    <a:pt x="1089" y="93"/>
                  </a:cubicBezTo>
                  <a:cubicBezTo>
                    <a:pt x="1091" y="90"/>
                    <a:pt x="1089" y="83"/>
                    <a:pt x="1090" y="78"/>
                  </a:cubicBezTo>
                  <a:cubicBezTo>
                    <a:pt x="1090" y="75"/>
                    <a:pt x="1089" y="74"/>
                    <a:pt x="1085" y="74"/>
                  </a:cubicBezTo>
                  <a:cubicBezTo>
                    <a:pt x="1076" y="74"/>
                    <a:pt x="1066" y="74"/>
                    <a:pt x="1057" y="74"/>
                  </a:cubicBezTo>
                  <a:cubicBezTo>
                    <a:pt x="1054" y="74"/>
                    <a:pt x="1053" y="73"/>
                    <a:pt x="1053" y="70"/>
                  </a:cubicBezTo>
                  <a:cubicBezTo>
                    <a:pt x="1053" y="58"/>
                    <a:pt x="1053" y="45"/>
                    <a:pt x="1053" y="32"/>
                  </a:cubicBezTo>
                  <a:cubicBezTo>
                    <a:pt x="1046" y="34"/>
                    <a:pt x="1040" y="36"/>
                    <a:pt x="1033" y="38"/>
                  </a:cubicBezTo>
                  <a:cubicBezTo>
                    <a:pt x="1031" y="39"/>
                    <a:pt x="1030" y="40"/>
                    <a:pt x="1030" y="43"/>
                  </a:cubicBezTo>
                  <a:cubicBezTo>
                    <a:pt x="1030" y="52"/>
                    <a:pt x="1030" y="61"/>
                    <a:pt x="1030" y="70"/>
                  </a:cubicBezTo>
                  <a:cubicBezTo>
                    <a:pt x="1030" y="72"/>
                    <a:pt x="1030" y="74"/>
                    <a:pt x="1027" y="74"/>
                  </a:cubicBezTo>
                  <a:cubicBezTo>
                    <a:pt x="1010" y="74"/>
                    <a:pt x="992" y="74"/>
                    <a:pt x="974" y="74"/>
                  </a:cubicBezTo>
                  <a:cubicBezTo>
                    <a:pt x="972" y="74"/>
                    <a:pt x="972" y="73"/>
                    <a:pt x="972" y="71"/>
                  </a:cubicBezTo>
                  <a:cubicBezTo>
                    <a:pt x="972" y="62"/>
                    <a:pt x="971" y="52"/>
                    <a:pt x="973" y="43"/>
                  </a:cubicBezTo>
                  <a:cubicBezTo>
                    <a:pt x="975" y="29"/>
                    <a:pt x="983" y="22"/>
                    <a:pt x="997" y="22"/>
                  </a:cubicBezTo>
                  <a:cubicBezTo>
                    <a:pt x="1002" y="22"/>
                    <a:pt x="1006" y="23"/>
                    <a:pt x="1011" y="25"/>
                  </a:cubicBezTo>
                  <a:cubicBezTo>
                    <a:pt x="1011" y="22"/>
                    <a:pt x="1011" y="19"/>
                    <a:pt x="1011" y="16"/>
                  </a:cubicBezTo>
                  <a:cubicBezTo>
                    <a:pt x="1011" y="3"/>
                    <a:pt x="1011" y="3"/>
                    <a:pt x="998" y="2"/>
                  </a:cubicBezTo>
                  <a:cubicBezTo>
                    <a:pt x="973" y="0"/>
                    <a:pt x="953" y="17"/>
                    <a:pt x="949" y="41"/>
                  </a:cubicBezTo>
                  <a:cubicBezTo>
                    <a:pt x="948" y="51"/>
                    <a:pt x="949" y="61"/>
                    <a:pt x="949" y="71"/>
                  </a:cubicBezTo>
                  <a:cubicBezTo>
                    <a:pt x="949" y="73"/>
                    <a:pt x="948" y="74"/>
                    <a:pt x="945" y="74"/>
                  </a:cubicBezTo>
                  <a:cubicBezTo>
                    <a:pt x="940" y="74"/>
                    <a:pt x="934" y="74"/>
                    <a:pt x="929" y="74"/>
                  </a:cubicBezTo>
                  <a:cubicBezTo>
                    <a:pt x="925" y="74"/>
                    <a:pt x="924" y="75"/>
                    <a:pt x="924" y="79"/>
                  </a:cubicBezTo>
                  <a:cubicBezTo>
                    <a:pt x="924" y="83"/>
                    <a:pt x="924" y="86"/>
                    <a:pt x="924" y="89"/>
                  </a:cubicBezTo>
                  <a:cubicBezTo>
                    <a:pt x="924" y="93"/>
                    <a:pt x="924" y="94"/>
                    <a:pt x="928" y="94"/>
                  </a:cubicBezTo>
                  <a:cubicBezTo>
                    <a:pt x="934" y="94"/>
                    <a:pt x="940" y="94"/>
                    <a:pt x="945" y="94"/>
                  </a:cubicBezTo>
                  <a:cubicBezTo>
                    <a:pt x="948" y="94"/>
                    <a:pt x="949" y="95"/>
                    <a:pt x="949" y="97"/>
                  </a:cubicBezTo>
                  <a:cubicBezTo>
                    <a:pt x="948" y="102"/>
                    <a:pt x="948" y="106"/>
                    <a:pt x="948" y="111"/>
                  </a:cubicBezTo>
                  <a:cubicBezTo>
                    <a:pt x="948" y="145"/>
                    <a:pt x="949" y="180"/>
                    <a:pt x="948" y="214"/>
                  </a:cubicBezTo>
                  <a:cubicBezTo>
                    <a:pt x="948" y="218"/>
                    <a:pt x="949" y="219"/>
                    <a:pt x="953" y="218"/>
                  </a:cubicBezTo>
                  <a:cubicBezTo>
                    <a:pt x="957" y="218"/>
                    <a:pt x="962" y="218"/>
                    <a:pt x="967" y="218"/>
                  </a:cubicBezTo>
                  <a:cubicBezTo>
                    <a:pt x="971" y="219"/>
                    <a:pt x="972" y="218"/>
                    <a:pt x="972" y="214"/>
                  </a:cubicBezTo>
                  <a:cubicBezTo>
                    <a:pt x="972" y="175"/>
                    <a:pt x="972" y="137"/>
                    <a:pt x="972" y="98"/>
                  </a:cubicBezTo>
                  <a:cubicBezTo>
                    <a:pt x="972" y="95"/>
                    <a:pt x="972" y="94"/>
                    <a:pt x="976" y="94"/>
                  </a:cubicBezTo>
                  <a:cubicBezTo>
                    <a:pt x="992" y="94"/>
                    <a:pt x="1008" y="94"/>
                    <a:pt x="1024" y="94"/>
                  </a:cubicBezTo>
                  <a:cubicBezTo>
                    <a:pt x="1029" y="94"/>
                    <a:pt x="1030" y="95"/>
                    <a:pt x="1030" y="100"/>
                  </a:cubicBezTo>
                  <a:cubicBezTo>
                    <a:pt x="1030" y="128"/>
                    <a:pt x="1030" y="157"/>
                    <a:pt x="1030" y="186"/>
                  </a:cubicBezTo>
                  <a:cubicBezTo>
                    <a:pt x="1030" y="196"/>
                    <a:pt x="1033" y="205"/>
                    <a:pt x="1040" y="212"/>
                  </a:cubicBezTo>
                  <a:cubicBezTo>
                    <a:pt x="1052" y="225"/>
                    <a:pt x="1078" y="223"/>
                    <a:pt x="1088" y="218"/>
                  </a:cubicBezTo>
                  <a:cubicBezTo>
                    <a:pt x="1090" y="217"/>
                    <a:pt x="1089" y="216"/>
                    <a:pt x="1089" y="214"/>
                  </a:cubicBezTo>
                  <a:cubicBezTo>
                    <a:pt x="1089" y="209"/>
                    <a:pt x="1089" y="203"/>
                    <a:pt x="1089" y="197"/>
                  </a:cubicBezTo>
                  <a:cubicBezTo>
                    <a:pt x="1087" y="198"/>
                    <a:pt x="1086" y="199"/>
                    <a:pt x="1085" y="200"/>
                  </a:cubicBezTo>
                  <a:close/>
                  <a:moveTo>
                    <a:pt x="1575" y="215"/>
                  </a:moveTo>
                  <a:cubicBezTo>
                    <a:pt x="1575" y="218"/>
                    <a:pt x="1576" y="219"/>
                    <a:pt x="1578" y="218"/>
                  </a:cubicBezTo>
                  <a:cubicBezTo>
                    <a:pt x="1584" y="218"/>
                    <a:pt x="1589" y="218"/>
                    <a:pt x="1595" y="218"/>
                  </a:cubicBezTo>
                  <a:cubicBezTo>
                    <a:pt x="1598" y="219"/>
                    <a:pt x="1599" y="217"/>
                    <a:pt x="1599" y="214"/>
                  </a:cubicBezTo>
                  <a:cubicBezTo>
                    <a:pt x="1598" y="200"/>
                    <a:pt x="1599" y="186"/>
                    <a:pt x="1599" y="171"/>
                  </a:cubicBezTo>
                  <a:cubicBezTo>
                    <a:pt x="1599" y="140"/>
                    <a:pt x="1599" y="109"/>
                    <a:pt x="1599" y="79"/>
                  </a:cubicBezTo>
                  <a:cubicBezTo>
                    <a:pt x="1599" y="75"/>
                    <a:pt x="1598" y="74"/>
                    <a:pt x="1594" y="74"/>
                  </a:cubicBezTo>
                  <a:cubicBezTo>
                    <a:pt x="1589" y="74"/>
                    <a:pt x="1585" y="74"/>
                    <a:pt x="1580" y="74"/>
                  </a:cubicBezTo>
                  <a:cubicBezTo>
                    <a:pt x="1576" y="74"/>
                    <a:pt x="1575" y="75"/>
                    <a:pt x="1575" y="79"/>
                  </a:cubicBezTo>
                  <a:cubicBezTo>
                    <a:pt x="1575" y="105"/>
                    <a:pt x="1575" y="132"/>
                    <a:pt x="1575" y="159"/>
                  </a:cubicBezTo>
                  <a:cubicBezTo>
                    <a:pt x="1575" y="172"/>
                    <a:pt x="1571" y="184"/>
                    <a:pt x="1561" y="193"/>
                  </a:cubicBezTo>
                  <a:cubicBezTo>
                    <a:pt x="1542" y="211"/>
                    <a:pt x="1511" y="202"/>
                    <a:pt x="1504" y="177"/>
                  </a:cubicBezTo>
                  <a:cubicBezTo>
                    <a:pt x="1503" y="171"/>
                    <a:pt x="1502" y="165"/>
                    <a:pt x="1502" y="159"/>
                  </a:cubicBezTo>
                  <a:cubicBezTo>
                    <a:pt x="1502" y="132"/>
                    <a:pt x="1502" y="105"/>
                    <a:pt x="1502" y="79"/>
                  </a:cubicBezTo>
                  <a:cubicBezTo>
                    <a:pt x="1502" y="75"/>
                    <a:pt x="1501" y="74"/>
                    <a:pt x="1498" y="74"/>
                  </a:cubicBezTo>
                  <a:cubicBezTo>
                    <a:pt x="1492" y="74"/>
                    <a:pt x="1487" y="74"/>
                    <a:pt x="1482" y="74"/>
                  </a:cubicBezTo>
                  <a:cubicBezTo>
                    <a:pt x="1479" y="74"/>
                    <a:pt x="1478" y="75"/>
                    <a:pt x="1479" y="77"/>
                  </a:cubicBezTo>
                  <a:cubicBezTo>
                    <a:pt x="1479" y="109"/>
                    <a:pt x="1477" y="141"/>
                    <a:pt x="1479" y="173"/>
                  </a:cubicBezTo>
                  <a:cubicBezTo>
                    <a:pt x="1480" y="186"/>
                    <a:pt x="1484" y="199"/>
                    <a:pt x="1493" y="208"/>
                  </a:cubicBezTo>
                  <a:cubicBezTo>
                    <a:pt x="1508" y="223"/>
                    <a:pt x="1527" y="224"/>
                    <a:pt x="1546" y="220"/>
                  </a:cubicBezTo>
                  <a:cubicBezTo>
                    <a:pt x="1559" y="217"/>
                    <a:pt x="1568" y="208"/>
                    <a:pt x="1575" y="197"/>
                  </a:cubicBezTo>
                  <a:cubicBezTo>
                    <a:pt x="1575" y="203"/>
                    <a:pt x="1575" y="209"/>
                    <a:pt x="1575" y="215"/>
                  </a:cubicBezTo>
                  <a:close/>
                  <a:moveTo>
                    <a:pt x="1424" y="97"/>
                  </a:moveTo>
                  <a:cubicBezTo>
                    <a:pt x="1402" y="126"/>
                    <a:pt x="1381" y="156"/>
                    <a:pt x="1360" y="185"/>
                  </a:cubicBezTo>
                  <a:cubicBezTo>
                    <a:pt x="1354" y="193"/>
                    <a:pt x="1348" y="201"/>
                    <a:pt x="1342" y="209"/>
                  </a:cubicBezTo>
                  <a:cubicBezTo>
                    <a:pt x="1340" y="212"/>
                    <a:pt x="1341" y="215"/>
                    <a:pt x="1341" y="217"/>
                  </a:cubicBezTo>
                  <a:cubicBezTo>
                    <a:pt x="1341" y="219"/>
                    <a:pt x="1343" y="218"/>
                    <a:pt x="1344" y="218"/>
                  </a:cubicBezTo>
                  <a:cubicBezTo>
                    <a:pt x="1381" y="218"/>
                    <a:pt x="1419" y="218"/>
                    <a:pt x="1456" y="218"/>
                  </a:cubicBezTo>
                  <a:cubicBezTo>
                    <a:pt x="1459" y="218"/>
                    <a:pt x="1459" y="217"/>
                    <a:pt x="1459" y="215"/>
                  </a:cubicBezTo>
                  <a:cubicBezTo>
                    <a:pt x="1459" y="211"/>
                    <a:pt x="1459" y="207"/>
                    <a:pt x="1459" y="203"/>
                  </a:cubicBezTo>
                  <a:cubicBezTo>
                    <a:pt x="1460" y="199"/>
                    <a:pt x="1458" y="198"/>
                    <a:pt x="1455" y="198"/>
                  </a:cubicBezTo>
                  <a:cubicBezTo>
                    <a:pt x="1436" y="199"/>
                    <a:pt x="1418" y="199"/>
                    <a:pt x="1400" y="199"/>
                  </a:cubicBezTo>
                  <a:cubicBezTo>
                    <a:pt x="1392" y="199"/>
                    <a:pt x="1384" y="199"/>
                    <a:pt x="1375" y="199"/>
                  </a:cubicBezTo>
                  <a:cubicBezTo>
                    <a:pt x="1377" y="197"/>
                    <a:pt x="1377" y="196"/>
                    <a:pt x="1378" y="195"/>
                  </a:cubicBezTo>
                  <a:cubicBezTo>
                    <a:pt x="1399" y="165"/>
                    <a:pt x="1420" y="136"/>
                    <a:pt x="1441" y="107"/>
                  </a:cubicBezTo>
                  <a:cubicBezTo>
                    <a:pt x="1447" y="99"/>
                    <a:pt x="1453" y="91"/>
                    <a:pt x="1459" y="83"/>
                  </a:cubicBezTo>
                  <a:cubicBezTo>
                    <a:pt x="1461" y="80"/>
                    <a:pt x="1461" y="77"/>
                    <a:pt x="1460" y="75"/>
                  </a:cubicBezTo>
                  <a:cubicBezTo>
                    <a:pt x="1459" y="73"/>
                    <a:pt x="1457" y="74"/>
                    <a:pt x="1455" y="74"/>
                  </a:cubicBezTo>
                  <a:cubicBezTo>
                    <a:pt x="1425" y="74"/>
                    <a:pt x="1395" y="74"/>
                    <a:pt x="1365" y="74"/>
                  </a:cubicBezTo>
                  <a:cubicBezTo>
                    <a:pt x="1360" y="74"/>
                    <a:pt x="1353" y="72"/>
                    <a:pt x="1350" y="75"/>
                  </a:cubicBezTo>
                  <a:cubicBezTo>
                    <a:pt x="1347" y="78"/>
                    <a:pt x="1349" y="85"/>
                    <a:pt x="1349" y="90"/>
                  </a:cubicBezTo>
                  <a:cubicBezTo>
                    <a:pt x="1348" y="93"/>
                    <a:pt x="1349" y="94"/>
                    <a:pt x="1353" y="94"/>
                  </a:cubicBezTo>
                  <a:cubicBezTo>
                    <a:pt x="1364" y="94"/>
                    <a:pt x="1375" y="94"/>
                    <a:pt x="1387" y="94"/>
                  </a:cubicBezTo>
                  <a:cubicBezTo>
                    <a:pt x="1399" y="94"/>
                    <a:pt x="1412" y="94"/>
                    <a:pt x="1426" y="94"/>
                  </a:cubicBezTo>
                  <a:cubicBezTo>
                    <a:pt x="1425" y="96"/>
                    <a:pt x="1424" y="96"/>
                    <a:pt x="1424" y="97"/>
                  </a:cubicBezTo>
                  <a:close/>
                  <a:moveTo>
                    <a:pt x="672" y="211"/>
                  </a:moveTo>
                  <a:cubicBezTo>
                    <a:pt x="672" y="213"/>
                    <a:pt x="673" y="214"/>
                    <a:pt x="675" y="215"/>
                  </a:cubicBezTo>
                  <a:cubicBezTo>
                    <a:pt x="684" y="219"/>
                    <a:pt x="693" y="221"/>
                    <a:pt x="703" y="222"/>
                  </a:cubicBezTo>
                  <a:cubicBezTo>
                    <a:pt x="717" y="222"/>
                    <a:pt x="731" y="221"/>
                    <a:pt x="743" y="213"/>
                  </a:cubicBezTo>
                  <a:cubicBezTo>
                    <a:pt x="766" y="198"/>
                    <a:pt x="767" y="163"/>
                    <a:pt x="744" y="148"/>
                  </a:cubicBezTo>
                  <a:cubicBezTo>
                    <a:pt x="737" y="144"/>
                    <a:pt x="730" y="140"/>
                    <a:pt x="723" y="137"/>
                  </a:cubicBezTo>
                  <a:cubicBezTo>
                    <a:pt x="717" y="135"/>
                    <a:pt x="711" y="132"/>
                    <a:pt x="706" y="128"/>
                  </a:cubicBezTo>
                  <a:cubicBezTo>
                    <a:pt x="699" y="124"/>
                    <a:pt x="696" y="117"/>
                    <a:pt x="696" y="109"/>
                  </a:cubicBezTo>
                  <a:cubicBezTo>
                    <a:pt x="697" y="101"/>
                    <a:pt x="701" y="96"/>
                    <a:pt x="709" y="93"/>
                  </a:cubicBezTo>
                  <a:cubicBezTo>
                    <a:pt x="714" y="91"/>
                    <a:pt x="719" y="91"/>
                    <a:pt x="725" y="91"/>
                  </a:cubicBezTo>
                  <a:cubicBezTo>
                    <a:pt x="735" y="91"/>
                    <a:pt x="745" y="95"/>
                    <a:pt x="754" y="101"/>
                  </a:cubicBezTo>
                  <a:cubicBezTo>
                    <a:pt x="754" y="93"/>
                    <a:pt x="754" y="86"/>
                    <a:pt x="754" y="80"/>
                  </a:cubicBezTo>
                  <a:cubicBezTo>
                    <a:pt x="754" y="78"/>
                    <a:pt x="753" y="77"/>
                    <a:pt x="752" y="76"/>
                  </a:cubicBezTo>
                  <a:cubicBezTo>
                    <a:pt x="731" y="68"/>
                    <a:pt x="710" y="68"/>
                    <a:pt x="691" y="80"/>
                  </a:cubicBezTo>
                  <a:cubicBezTo>
                    <a:pt x="666" y="95"/>
                    <a:pt x="666" y="133"/>
                    <a:pt x="692" y="147"/>
                  </a:cubicBezTo>
                  <a:cubicBezTo>
                    <a:pt x="697" y="150"/>
                    <a:pt x="702" y="153"/>
                    <a:pt x="707" y="155"/>
                  </a:cubicBezTo>
                  <a:cubicBezTo>
                    <a:pt x="715" y="158"/>
                    <a:pt x="722" y="162"/>
                    <a:pt x="729" y="167"/>
                  </a:cubicBezTo>
                  <a:cubicBezTo>
                    <a:pt x="736" y="172"/>
                    <a:pt x="738" y="179"/>
                    <a:pt x="736" y="187"/>
                  </a:cubicBezTo>
                  <a:cubicBezTo>
                    <a:pt x="735" y="194"/>
                    <a:pt x="730" y="198"/>
                    <a:pt x="723" y="200"/>
                  </a:cubicBezTo>
                  <a:cubicBezTo>
                    <a:pt x="719" y="201"/>
                    <a:pt x="715" y="202"/>
                    <a:pt x="711" y="202"/>
                  </a:cubicBezTo>
                  <a:cubicBezTo>
                    <a:pt x="697" y="202"/>
                    <a:pt x="684" y="198"/>
                    <a:pt x="672" y="188"/>
                  </a:cubicBezTo>
                  <a:cubicBezTo>
                    <a:pt x="672" y="196"/>
                    <a:pt x="672" y="203"/>
                    <a:pt x="672" y="211"/>
                  </a:cubicBezTo>
                  <a:close/>
                  <a:moveTo>
                    <a:pt x="393" y="198"/>
                  </a:moveTo>
                  <a:cubicBezTo>
                    <a:pt x="369" y="208"/>
                    <a:pt x="343" y="200"/>
                    <a:pt x="331" y="180"/>
                  </a:cubicBezTo>
                  <a:cubicBezTo>
                    <a:pt x="322" y="165"/>
                    <a:pt x="322" y="149"/>
                    <a:pt x="325" y="133"/>
                  </a:cubicBezTo>
                  <a:cubicBezTo>
                    <a:pt x="330" y="103"/>
                    <a:pt x="355" y="86"/>
                    <a:pt x="384" y="92"/>
                  </a:cubicBezTo>
                  <a:cubicBezTo>
                    <a:pt x="393" y="93"/>
                    <a:pt x="400" y="97"/>
                    <a:pt x="408" y="102"/>
                  </a:cubicBezTo>
                  <a:cubicBezTo>
                    <a:pt x="408" y="95"/>
                    <a:pt x="408" y="89"/>
                    <a:pt x="408" y="82"/>
                  </a:cubicBezTo>
                  <a:cubicBezTo>
                    <a:pt x="408" y="79"/>
                    <a:pt x="407" y="77"/>
                    <a:pt x="404" y="76"/>
                  </a:cubicBezTo>
                  <a:cubicBezTo>
                    <a:pt x="393" y="72"/>
                    <a:pt x="382" y="70"/>
                    <a:pt x="370" y="71"/>
                  </a:cubicBezTo>
                  <a:cubicBezTo>
                    <a:pt x="343" y="72"/>
                    <a:pt x="322" y="84"/>
                    <a:pt x="309" y="108"/>
                  </a:cubicBezTo>
                  <a:cubicBezTo>
                    <a:pt x="301" y="123"/>
                    <a:pt x="299" y="138"/>
                    <a:pt x="300" y="154"/>
                  </a:cubicBezTo>
                  <a:cubicBezTo>
                    <a:pt x="303" y="219"/>
                    <a:pt x="364" y="234"/>
                    <a:pt x="405" y="213"/>
                  </a:cubicBezTo>
                  <a:cubicBezTo>
                    <a:pt x="407" y="212"/>
                    <a:pt x="408" y="211"/>
                    <a:pt x="408" y="209"/>
                  </a:cubicBezTo>
                  <a:cubicBezTo>
                    <a:pt x="407" y="203"/>
                    <a:pt x="408" y="197"/>
                    <a:pt x="408" y="190"/>
                  </a:cubicBezTo>
                  <a:cubicBezTo>
                    <a:pt x="402" y="193"/>
                    <a:pt x="398" y="196"/>
                    <a:pt x="393" y="198"/>
                  </a:cubicBezTo>
                  <a:close/>
                  <a:moveTo>
                    <a:pt x="458" y="78"/>
                  </a:moveTo>
                  <a:cubicBezTo>
                    <a:pt x="458" y="75"/>
                    <a:pt x="457" y="74"/>
                    <a:pt x="454" y="74"/>
                  </a:cubicBezTo>
                  <a:cubicBezTo>
                    <a:pt x="449" y="74"/>
                    <a:pt x="444" y="74"/>
                    <a:pt x="439" y="74"/>
                  </a:cubicBezTo>
                  <a:cubicBezTo>
                    <a:pt x="436" y="74"/>
                    <a:pt x="434" y="75"/>
                    <a:pt x="434" y="79"/>
                  </a:cubicBezTo>
                  <a:cubicBezTo>
                    <a:pt x="435" y="95"/>
                    <a:pt x="434" y="111"/>
                    <a:pt x="434" y="127"/>
                  </a:cubicBezTo>
                  <a:cubicBezTo>
                    <a:pt x="434" y="156"/>
                    <a:pt x="434" y="185"/>
                    <a:pt x="434" y="214"/>
                  </a:cubicBezTo>
                  <a:cubicBezTo>
                    <a:pt x="434" y="217"/>
                    <a:pt x="435" y="219"/>
                    <a:pt x="439" y="218"/>
                  </a:cubicBezTo>
                  <a:cubicBezTo>
                    <a:pt x="444" y="218"/>
                    <a:pt x="449" y="218"/>
                    <a:pt x="453" y="218"/>
                  </a:cubicBezTo>
                  <a:cubicBezTo>
                    <a:pt x="457" y="219"/>
                    <a:pt x="458" y="217"/>
                    <a:pt x="458" y="214"/>
                  </a:cubicBezTo>
                  <a:cubicBezTo>
                    <a:pt x="458" y="191"/>
                    <a:pt x="458" y="169"/>
                    <a:pt x="458" y="147"/>
                  </a:cubicBezTo>
                  <a:cubicBezTo>
                    <a:pt x="458" y="139"/>
                    <a:pt x="458" y="132"/>
                    <a:pt x="460" y="125"/>
                  </a:cubicBezTo>
                  <a:cubicBezTo>
                    <a:pt x="463" y="114"/>
                    <a:pt x="467" y="104"/>
                    <a:pt x="477" y="98"/>
                  </a:cubicBezTo>
                  <a:cubicBezTo>
                    <a:pt x="487" y="91"/>
                    <a:pt x="498" y="92"/>
                    <a:pt x="510" y="97"/>
                  </a:cubicBezTo>
                  <a:cubicBezTo>
                    <a:pt x="510" y="90"/>
                    <a:pt x="510" y="83"/>
                    <a:pt x="510" y="76"/>
                  </a:cubicBezTo>
                  <a:cubicBezTo>
                    <a:pt x="510" y="74"/>
                    <a:pt x="509" y="73"/>
                    <a:pt x="507" y="73"/>
                  </a:cubicBezTo>
                  <a:cubicBezTo>
                    <a:pt x="491" y="69"/>
                    <a:pt x="476" y="74"/>
                    <a:pt x="467" y="87"/>
                  </a:cubicBezTo>
                  <a:cubicBezTo>
                    <a:pt x="463" y="92"/>
                    <a:pt x="461" y="97"/>
                    <a:pt x="458" y="102"/>
                  </a:cubicBezTo>
                  <a:cubicBezTo>
                    <a:pt x="458" y="94"/>
                    <a:pt x="458" y="86"/>
                    <a:pt x="458" y="78"/>
                  </a:cubicBezTo>
                  <a:close/>
                  <a:moveTo>
                    <a:pt x="1661" y="79"/>
                  </a:moveTo>
                  <a:cubicBezTo>
                    <a:pt x="1661" y="75"/>
                    <a:pt x="1660" y="74"/>
                    <a:pt x="1656" y="74"/>
                  </a:cubicBezTo>
                  <a:cubicBezTo>
                    <a:pt x="1651" y="74"/>
                    <a:pt x="1646" y="74"/>
                    <a:pt x="1642" y="74"/>
                  </a:cubicBezTo>
                  <a:cubicBezTo>
                    <a:pt x="1638" y="74"/>
                    <a:pt x="1637" y="75"/>
                    <a:pt x="1637" y="78"/>
                  </a:cubicBezTo>
                  <a:cubicBezTo>
                    <a:pt x="1637" y="96"/>
                    <a:pt x="1637" y="113"/>
                    <a:pt x="1637" y="130"/>
                  </a:cubicBezTo>
                  <a:cubicBezTo>
                    <a:pt x="1637" y="158"/>
                    <a:pt x="1637" y="186"/>
                    <a:pt x="1637" y="214"/>
                  </a:cubicBezTo>
                  <a:cubicBezTo>
                    <a:pt x="1637" y="218"/>
                    <a:pt x="1638" y="219"/>
                    <a:pt x="1642" y="218"/>
                  </a:cubicBezTo>
                  <a:cubicBezTo>
                    <a:pt x="1647" y="218"/>
                    <a:pt x="1651" y="218"/>
                    <a:pt x="1656" y="218"/>
                  </a:cubicBezTo>
                  <a:cubicBezTo>
                    <a:pt x="1660" y="219"/>
                    <a:pt x="1661" y="217"/>
                    <a:pt x="1661" y="213"/>
                  </a:cubicBezTo>
                  <a:cubicBezTo>
                    <a:pt x="1661" y="190"/>
                    <a:pt x="1661" y="166"/>
                    <a:pt x="1661" y="142"/>
                  </a:cubicBezTo>
                  <a:cubicBezTo>
                    <a:pt x="1661" y="133"/>
                    <a:pt x="1662" y="123"/>
                    <a:pt x="1667" y="114"/>
                  </a:cubicBezTo>
                  <a:cubicBezTo>
                    <a:pt x="1672" y="103"/>
                    <a:pt x="1679" y="94"/>
                    <a:pt x="1692" y="93"/>
                  </a:cubicBezTo>
                  <a:cubicBezTo>
                    <a:pt x="1699" y="93"/>
                    <a:pt x="1706" y="94"/>
                    <a:pt x="1713" y="98"/>
                  </a:cubicBezTo>
                  <a:cubicBezTo>
                    <a:pt x="1713" y="90"/>
                    <a:pt x="1713" y="84"/>
                    <a:pt x="1713" y="77"/>
                  </a:cubicBezTo>
                  <a:cubicBezTo>
                    <a:pt x="1713" y="75"/>
                    <a:pt x="1712" y="73"/>
                    <a:pt x="1710" y="73"/>
                  </a:cubicBezTo>
                  <a:cubicBezTo>
                    <a:pt x="1696" y="70"/>
                    <a:pt x="1683" y="72"/>
                    <a:pt x="1673" y="83"/>
                  </a:cubicBezTo>
                  <a:cubicBezTo>
                    <a:pt x="1668" y="88"/>
                    <a:pt x="1664" y="95"/>
                    <a:pt x="1661" y="102"/>
                  </a:cubicBezTo>
                  <a:cubicBezTo>
                    <a:pt x="1661" y="94"/>
                    <a:pt x="1660" y="86"/>
                    <a:pt x="1661" y="79"/>
                  </a:cubicBezTo>
                  <a:close/>
                  <a:moveTo>
                    <a:pt x="272" y="78"/>
                  </a:moveTo>
                  <a:cubicBezTo>
                    <a:pt x="272" y="75"/>
                    <a:pt x="271" y="74"/>
                    <a:pt x="267" y="74"/>
                  </a:cubicBezTo>
                  <a:cubicBezTo>
                    <a:pt x="262" y="74"/>
                    <a:pt x="257" y="74"/>
                    <a:pt x="252" y="74"/>
                  </a:cubicBezTo>
                  <a:cubicBezTo>
                    <a:pt x="249" y="74"/>
                    <a:pt x="248" y="75"/>
                    <a:pt x="248" y="78"/>
                  </a:cubicBezTo>
                  <a:cubicBezTo>
                    <a:pt x="249" y="90"/>
                    <a:pt x="248" y="103"/>
                    <a:pt x="248" y="115"/>
                  </a:cubicBezTo>
                  <a:cubicBezTo>
                    <a:pt x="248" y="148"/>
                    <a:pt x="249" y="181"/>
                    <a:pt x="248" y="213"/>
                  </a:cubicBezTo>
                  <a:cubicBezTo>
                    <a:pt x="248" y="218"/>
                    <a:pt x="250" y="219"/>
                    <a:pt x="254" y="218"/>
                  </a:cubicBezTo>
                  <a:cubicBezTo>
                    <a:pt x="258" y="218"/>
                    <a:pt x="263" y="218"/>
                    <a:pt x="268" y="218"/>
                  </a:cubicBezTo>
                  <a:cubicBezTo>
                    <a:pt x="271" y="219"/>
                    <a:pt x="272" y="218"/>
                    <a:pt x="272" y="214"/>
                  </a:cubicBezTo>
                  <a:cubicBezTo>
                    <a:pt x="272" y="192"/>
                    <a:pt x="272" y="169"/>
                    <a:pt x="272" y="146"/>
                  </a:cubicBezTo>
                  <a:cubicBezTo>
                    <a:pt x="272" y="124"/>
                    <a:pt x="272" y="101"/>
                    <a:pt x="272" y="78"/>
                  </a:cubicBezTo>
                  <a:close/>
                  <a:moveTo>
                    <a:pt x="260" y="8"/>
                  </a:moveTo>
                  <a:cubicBezTo>
                    <a:pt x="252" y="8"/>
                    <a:pt x="245" y="15"/>
                    <a:pt x="245" y="23"/>
                  </a:cubicBezTo>
                  <a:cubicBezTo>
                    <a:pt x="245" y="32"/>
                    <a:pt x="252" y="38"/>
                    <a:pt x="260" y="38"/>
                  </a:cubicBezTo>
                  <a:cubicBezTo>
                    <a:pt x="269" y="38"/>
                    <a:pt x="275" y="31"/>
                    <a:pt x="276" y="23"/>
                  </a:cubicBezTo>
                  <a:cubicBezTo>
                    <a:pt x="276" y="14"/>
                    <a:pt x="269" y="7"/>
                    <a:pt x="260" y="8"/>
                  </a:cubicBezTo>
                  <a:close/>
                  <a:moveTo>
                    <a:pt x="183" y="47"/>
                  </a:moveTo>
                  <a:cubicBezTo>
                    <a:pt x="183" y="48"/>
                    <a:pt x="183" y="50"/>
                    <a:pt x="183" y="52"/>
                  </a:cubicBezTo>
                  <a:cubicBezTo>
                    <a:pt x="184" y="53"/>
                    <a:pt x="183" y="55"/>
                    <a:pt x="183" y="56"/>
                  </a:cubicBezTo>
                  <a:cubicBezTo>
                    <a:pt x="184" y="53"/>
                    <a:pt x="184" y="50"/>
                    <a:pt x="184" y="47"/>
                  </a:cubicBezTo>
                  <a:cubicBezTo>
                    <a:pt x="184" y="46"/>
                    <a:pt x="184" y="46"/>
                    <a:pt x="183" y="47"/>
                  </a:cubicBezTo>
                  <a:close/>
                  <a:moveTo>
                    <a:pt x="24" y="48"/>
                  </a:moveTo>
                  <a:cubicBezTo>
                    <a:pt x="24" y="46"/>
                    <a:pt x="24" y="45"/>
                    <a:pt x="22" y="45"/>
                  </a:cubicBezTo>
                  <a:cubicBezTo>
                    <a:pt x="22" y="46"/>
                    <a:pt x="22" y="47"/>
                    <a:pt x="23" y="49"/>
                  </a:cubicBezTo>
                  <a:cubicBezTo>
                    <a:pt x="23" y="48"/>
                    <a:pt x="24" y="48"/>
                    <a:pt x="24" y="48"/>
                  </a:cubicBezTo>
                  <a:close/>
                  <a:moveTo>
                    <a:pt x="185" y="45"/>
                  </a:moveTo>
                  <a:cubicBezTo>
                    <a:pt x="185" y="45"/>
                    <a:pt x="185" y="44"/>
                    <a:pt x="184" y="44"/>
                  </a:cubicBezTo>
                  <a:cubicBezTo>
                    <a:pt x="183" y="45"/>
                    <a:pt x="183" y="46"/>
                    <a:pt x="183" y="47"/>
                  </a:cubicBezTo>
                  <a:cubicBezTo>
                    <a:pt x="184" y="47"/>
                    <a:pt x="184" y="47"/>
                    <a:pt x="184" y="47"/>
                  </a:cubicBezTo>
                  <a:cubicBezTo>
                    <a:pt x="184" y="47"/>
                    <a:pt x="184" y="47"/>
                    <a:pt x="184" y="47"/>
                  </a:cubicBezTo>
                  <a:cubicBezTo>
                    <a:pt x="185" y="46"/>
                    <a:pt x="185" y="46"/>
                    <a:pt x="185" y="45"/>
                  </a:cubicBezTo>
                  <a:close/>
                  <a:moveTo>
                    <a:pt x="1329" y="213"/>
                  </a:moveTo>
                  <a:cubicBezTo>
                    <a:pt x="1320" y="189"/>
                    <a:pt x="1310" y="164"/>
                    <a:pt x="1301" y="140"/>
                  </a:cubicBezTo>
                  <a:cubicBezTo>
                    <a:pt x="1285" y="100"/>
                    <a:pt x="1270" y="60"/>
                    <a:pt x="1255" y="20"/>
                  </a:cubicBezTo>
                  <a:cubicBezTo>
                    <a:pt x="1254" y="17"/>
                    <a:pt x="1252" y="16"/>
                    <a:pt x="1249" y="16"/>
                  </a:cubicBezTo>
                  <a:cubicBezTo>
                    <a:pt x="1244" y="17"/>
                    <a:pt x="1239" y="17"/>
                    <a:pt x="1234" y="16"/>
                  </a:cubicBezTo>
                  <a:cubicBezTo>
                    <a:pt x="1230" y="16"/>
                    <a:pt x="1228" y="17"/>
                    <a:pt x="1227" y="21"/>
                  </a:cubicBezTo>
                  <a:cubicBezTo>
                    <a:pt x="1210" y="64"/>
                    <a:pt x="1194" y="108"/>
                    <a:pt x="1177" y="151"/>
                  </a:cubicBezTo>
                  <a:cubicBezTo>
                    <a:pt x="1169" y="172"/>
                    <a:pt x="1161" y="192"/>
                    <a:pt x="1153" y="213"/>
                  </a:cubicBezTo>
                  <a:cubicBezTo>
                    <a:pt x="1151" y="218"/>
                    <a:pt x="1151" y="218"/>
                    <a:pt x="1157" y="218"/>
                  </a:cubicBezTo>
                  <a:cubicBezTo>
                    <a:pt x="1163" y="218"/>
                    <a:pt x="1168" y="218"/>
                    <a:pt x="1174" y="218"/>
                  </a:cubicBezTo>
                  <a:cubicBezTo>
                    <a:pt x="1177" y="219"/>
                    <a:pt x="1178" y="218"/>
                    <a:pt x="1179" y="215"/>
                  </a:cubicBezTo>
                  <a:cubicBezTo>
                    <a:pt x="1185" y="199"/>
                    <a:pt x="1191" y="183"/>
                    <a:pt x="1196" y="167"/>
                  </a:cubicBezTo>
                  <a:cubicBezTo>
                    <a:pt x="1197" y="163"/>
                    <a:pt x="1199" y="162"/>
                    <a:pt x="1203" y="162"/>
                  </a:cubicBezTo>
                  <a:cubicBezTo>
                    <a:pt x="1228" y="162"/>
                    <a:pt x="1254" y="162"/>
                    <a:pt x="1279" y="162"/>
                  </a:cubicBezTo>
                  <a:cubicBezTo>
                    <a:pt x="1282" y="162"/>
                    <a:pt x="1284" y="163"/>
                    <a:pt x="1285" y="166"/>
                  </a:cubicBezTo>
                  <a:cubicBezTo>
                    <a:pt x="1290" y="179"/>
                    <a:pt x="1295" y="193"/>
                    <a:pt x="1300" y="206"/>
                  </a:cubicBezTo>
                  <a:cubicBezTo>
                    <a:pt x="1301" y="210"/>
                    <a:pt x="1302" y="216"/>
                    <a:pt x="1305" y="218"/>
                  </a:cubicBezTo>
                  <a:cubicBezTo>
                    <a:pt x="1308" y="220"/>
                    <a:pt x="1313" y="218"/>
                    <a:pt x="1318" y="218"/>
                  </a:cubicBezTo>
                  <a:cubicBezTo>
                    <a:pt x="1318" y="218"/>
                    <a:pt x="1318" y="218"/>
                    <a:pt x="1318" y="218"/>
                  </a:cubicBezTo>
                  <a:cubicBezTo>
                    <a:pt x="1320" y="218"/>
                    <a:pt x="1323" y="218"/>
                    <a:pt x="1325" y="218"/>
                  </a:cubicBezTo>
                  <a:cubicBezTo>
                    <a:pt x="1331" y="218"/>
                    <a:pt x="1331" y="218"/>
                    <a:pt x="1329" y="213"/>
                  </a:cubicBezTo>
                  <a:close/>
                  <a:moveTo>
                    <a:pt x="1270" y="140"/>
                  </a:moveTo>
                  <a:cubicBezTo>
                    <a:pt x="1250" y="140"/>
                    <a:pt x="1231" y="140"/>
                    <a:pt x="1212" y="140"/>
                  </a:cubicBezTo>
                  <a:cubicBezTo>
                    <a:pt x="1206" y="140"/>
                    <a:pt x="1206" y="140"/>
                    <a:pt x="1208" y="135"/>
                  </a:cubicBezTo>
                  <a:cubicBezTo>
                    <a:pt x="1218" y="108"/>
                    <a:pt x="1227" y="82"/>
                    <a:pt x="1237" y="56"/>
                  </a:cubicBezTo>
                  <a:cubicBezTo>
                    <a:pt x="1238" y="52"/>
                    <a:pt x="1239" y="47"/>
                    <a:pt x="1240" y="43"/>
                  </a:cubicBezTo>
                  <a:cubicBezTo>
                    <a:pt x="1250" y="74"/>
                    <a:pt x="1263" y="104"/>
                    <a:pt x="1273" y="135"/>
                  </a:cubicBezTo>
                  <a:cubicBezTo>
                    <a:pt x="1275" y="140"/>
                    <a:pt x="1275" y="140"/>
                    <a:pt x="1270" y="140"/>
                  </a:cubicBezTo>
                  <a:close/>
                  <a:moveTo>
                    <a:pt x="1839" y="122"/>
                  </a:moveTo>
                  <a:cubicBezTo>
                    <a:pt x="1836" y="104"/>
                    <a:pt x="1829" y="88"/>
                    <a:pt x="1813" y="78"/>
                  </a:cubicBezTo>
                  <a:cubicBezTo>
                    <a:pt x="1789" y="65"/>
                    <a:pt x="1747" y="66"/>
                    <a:pt x="1726" y="104"/>
                  </a:cubicBezTo>
                  <a:cubicBezTo>
                    <a:pt x="1715" y="122"/>
                    <a:pt x="1713" y="143"/>
                    <a:pt x="1716" y="164"/>
                  </a:cubicBezTo>
                  <a:cubicBezTo>
                    <a:pt x="1717" y="175"/>
                    <a:pt x="1721" y="185"/>
                    <a:pt x="1727" y="195"/>
                  </a:cubicBezTo>
                  <a:cubicBezTo>
                    <a:pt x="1737" y="211"/>
                    <a:pt x="1753" y="220"/>
                    <a:pt x="1772" y="221"/>
                  </a:cubicBezTo>
                  <a:cubicBezTo>
                    <a:pt x="1791" y="223"/>
                    <a:pt x="1810" y="221"/>
                    <a:pt x="1827" y="210"/>
                  </a:cubicBezTo>
                  <a:cubicBezTo>
                    <a:pt x="1829" y="209"/>
                    <a:pt x="1831" y="209"/>
                    <a:pt x="1831" y="206"/>
                  </a:cubicBezTo>
                  <a:cubicBezTo>
                    <a:pt x="1831" y="200"/>
                    <a:pt x="1831" y="193"/>
                    <a:pt x="1831" y="186"/>
                  </a:cubicBezTo>
                  <a:cubicBezTo>
                    <a:pt x="1818" y="196"/>
                    <a:pt x="1805" y="201"/>
                    <a:pt x="1791" y="202"/>
                  </a:cubicBezTo>
                  <a:cubicBezTo>
                    <a:pt x="1774" y="203"/>
                    <a:pt x="1758" y="199"/>
                    <a:pt x="1748" y="184"/>
                  </a:cubicBezTo>
                  <a:cubicBezTo>
                    <a:pt x="1742" y="176"/>
                    <a:pt x="1740" y="167"/>
                    <a:pt x="1739" y="157"/>
                  </a:cubicBezTo>
                  <a:cubicBezTo>
                    <a:pt x="1739" y="153"/>
                    <a:pt x="1740" y="152"/>
                    <a:pt x="1744" y="152"/>
                  </a:cubicBezTo>
                  <a:cubicBezTo>
                    <a:pt x="1775" y="152"/>
                    <a:pt x="1806" y="152"/>
                    <a:pt x="1837" y="152"/>
                  </a:cubicBezTo>
                  <a:cubicBezTo>
                    <a:pt x="1840" y="152"/>
                    <a:pt x="1841" y="152"/>
                    <a:pt x="1841" y="149"/>
                  </a:cubicBezTo>
                  <a:cubicBezTo>
                    <a:pt x="1841" y="140"/>
                    <a:pt x="1841" y="131"/>
                    <a:pt x="1839" y="122"/>
                  </a:cubicBezTo>
                  <a:close/>
                  <a:moveTo>
                    <a:pt x="1809" y="132"/>
                  </a:moveTo>
                  <a:cubicBezTo>
                    <a:pt x="1799" y="132"/>
                    <a:pt x="1788" y="132"/>
                    <a:pt x="1778" y="132"/>
                  </a:cubicBezTo>
                  <a:cubicBezTo>
                    <a:pt x="1766" y="132"/>
                    <a:pt x="1755" y="132"/>
                    <a:pt x="1743" y="132"/>
                  </a:cubicBezTo>
                  <a:cubicBezTo>
                    <a:pt x="1741" y="132"/>
                    <a:pt x="1739" y="133"/>
                    <a:pt x="1740" y="130"/>
                  </a:cubicBezTo>
                  <a:cubicBezTo>
                    <a:pt x="1743" y="114"/>
                    <a:pt x="1750" y="101"/>
                    <a:pt x="1765" y="94"/>
                  </a:cubicBezTo>
                  <a:cubicBezTo>
                    <a:pt x="1789" y="83"/>
                    <a:pt x="1814" y="97"/>
                    <a:pt x="1816" y="124"/>
                  </a:cubicBezTo>
                  <a:cubicBezTo>
                    <a:pt x="1817" y="132"/>
                    <a:pt x="1817" y="132"/>
                    <a:pt x="1809" y="132"/>
                  </a:cubicBezTo>
                  <a:close/>
                  <a:moveTo>
                    <a:pt x="654" y="135"/>
                  </a:moveTo>
                  <a:cubicBezTo>
                    <a:pt x="652" y="115"/>
                    <a:pt x="646" y="98"/>
                    <a:pt x="630" y="85"/>
                  </a:cubicBezTo>
                  <a:cubicBezTo>
                    <a:pt x="616" y="73"/>
                    <a:pt x="599" y="70"/>
                    <a:pt x="582" y="71"/>
                  </a:cubicBezTo>
                  <a:cubicBezTo>
                    <a:pt x="551" y="71"/>
                    <a:pt x="526" y="88"/>
                    <a:pt x="517" y="116"/>
                  </a:cubicBezTo>
                  <a:cubicBezTo>
                    <a:pt x="513" y="129"/>
                    <a:pt x="512" y="142"/>
                    <a:pt x="512" y="155"/>
                  </a:cubicBezTo>
                  <a:cubicBezTo>
                    <a:pt x="514" y="189"/>
                    <a:pt x="537" y="220"/>
                    <a:pt x="577" y="222"/>
                  </a:cubicBezTo>
                  <a:cubicBezTo>
                    <a:pt x="601" y="223"/>
                    <a:pt x="623" y="216"/>
                    <a:pt x="638" y="197"/>
                  </a:cubicBezTo>
                  <a:cubicBezTo>
                    <a:pt x="650" y="182"/>
                    <a:pt x="654" y="164"/>
                    <a:pt x="654" y="144"/>
                  </a:cubicBezTo>
                  <a:cubicBezTo>
                    <a:pt x="654" y="142"/>
                    <a:pt x="654" y="138"/>
                    <a:pt x="654" y="135"/>
                  </a:cubicBezTo>
                  <a:close/>
                  <a:moveTo>
                    <a:pt x="627" y="171"/>
                  </a:moveTo>
                  <a:cubicBezTo>
                    <a:pt x="620" y="194"/>
                    <a:pt x="602" y="204"/>
                    <a:pt x="580" y="202"/>
                  </a:cubicBezTo>
                  <a:cubicBezTo>
                    <a:pt x="555" y="200"/>
                    <a:pt x="540" y="183"/>
                    <a:pt x="537" y="159"/>
                  </a:cubicBezTo>
                  <a:cubicBezTo>
                    <a:pt x="535" y="148"/>
                    <a:pt x="536" y="137"/>
                    <a:pt x="539" y="126"/>
                  </a:cubicBezTo>
                  <a:cubicBezTo>
                    <a:pt x="544" y="103"/>
                    <a:pt x="561" y="91"/>
                    <a:pt x="584" y="91"/>
                  </a:cubicBezTo>
                  <a:cubicBezTo>
                    <a:pt x="607" y="91"/>
                    <a:pt x="623" y="103"/>
                    <a:pt x="628" y="125"/>
                  </a:cubicBezTo>
                  <a:cubicBezTo>
                    <a:pt x="631" y="140"/>
                    <a:pt x="631" y="156"/>
                    <a:pt x="627" y="171"/>
                  </a:cubicBezTo>
                  <a:close/>
                  <a:moveTo>
                    <a:pt x="916" y="129"/>
                  </a:moveTo>
                  <a:cubicBezTo>
                    <a:pt x="914" y="112"/>
                    <a:pt x="908" y="98"/>
                    <a:pt x="895" y="86"/>
                  </a:cubicBezTo>
                  <a:cubicBezTo>
                    <a:pt x="880" y="73"/>
                    <a:pt x="861" y="70"/>
                    <a:pt x="842" y="71"/>
                  </a:cubicBezTo>
                  <a:cubicBezTo>
                    <a:pt x="815" y="73"/>
                    <a:pt x="795" y="85"/>
                    <a:pt x="783" y="110"/>
                  </a:cubicBezTo>
                  <a:cubicBezTo>
                    <a:pt x="777" y="122"/>
                    <a:pt x="776" y="135"/>
                    <a:pt x="776" y="148"/>
                  </a:cubicBezTo>
                  <a:cubicBezTo>
                    <a:pt x="775" y="190"/>
                    <a:pt x="801" y="220"/>
                    <a:pt x="841" y="222"/>
                  </a:cubicBezTo>
                  <a:cubicBezTo>
                    <a:pt x="870" y="224"/>
                    <a:pt x="896" y="211"/>
                    <a:pt x="909" y="185"/>
                  </a:cubicBezTo>
                  <a:cubicBezTo>
                    <a:pt x="918" y="167"/>
                    <a:pt x="919" y="148"/>
                    <a:pt x="916" y="129"/>
                  </a:cubicBezTo>
                  <a:close/>
                  <a:moveTo>
                    <a:pt x="890" y="171"/>
                  </a:moveTo>
                  <a:cubicBezTo>
                    <a:pt x="884" y="194"/>
                    <a:pt x="866" y="204"/>
                    <a:pt x="843" y="202"/>
                  </a:cubicBezTo>
                  <a:cubicBezTo>
                    <a:pt x="817" y="200"/>
                    <a:pt x="802" y="181"/>
                    <a:pt x="800" y="156"/>
                  </a:cubicBezTo>
                  <a:cubicBezTo>
                    <a:pt x="799" y="153"/>
                    <a:pt x="800" y="150"/>
                    <a:pt x="800" y="147"/>
                  </a:cubicBezTo>
                  <a:cubicBezTo>
                    <a:pt x="799" y="133"/>
                    <a:pt x="802" y="119"/>
                    <a:pt x="811" y="107"/>
                  </a:cubicBezTo>
                  <a:cubicBezTo>
                    <a:pt x="823" y="92"/>
                    <a:pt x="839" y="89"/>
                    <a:pt x="857" y="92"/>
                  </a:cubicBezTo>
                  <a:cubicBezTo>
                    <a:pt x="875" y="94"/>
                    <a:pt x="886" y="106"/>
                    <a:pt x="891" y="123"/>
                  </a:cubicBezTo>
                  <a:cubicBezTo>
                    <a:pt x="895" y="139"/>
                    <a:pt x="895" y="155"/>
                    <a:pt x="890" y="171"/>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73"/>
            </a:p>
          </p:txBody>
        </p:sp>
        <p:sp>
          <p:nvSpPr>
            <p:cNvPr id="40" name="Freeform 33"/>
            <p:cNvSpPr>
              <a:spLocks noEditPoints="1"/>
            </p:cNvSpPr>
            <p:nvPr/>
          </p:nvSpPr>
          <p:spPr bwMode="auto">
            <a:xfrm>
              <a:off x="7302188" y="4596209"/>
              <a:ext cx="2096451" cy="237019"/>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505050"/>
                </a:solidFill>
              </a:endParaRPr>
            </a:p>
          </p:txBody>
        </p:sp>
      </p:grpSp>
      <p:grpSp>
        <p:nvGrpSpPr>
          <p:cNvPr id="2" name="Group 1"/>
          <p:cNvGrpSpPr/>
          <p:nvPr/>
        </p:nvGrpSpPr>
        <p:grpSpPr>
          <a:xfrm>
            <a:off x="2600926" y="1512908"/>
            <a:ext cx="3574979" cy="4588661"/>
            <a:chOff x="303213" y="1491720"/>
            <a:chExt cx="3505200" cy="4499096"/>
          </a:xfrm>
        </p:grpSpPr>
        <p:sp>
          <p:nvSpPr>
            <p:cNvPr id="7" name="Rectangle 6"/>
            <p:cNvSpPr/>
            <p:nvPr/>
          </p:nvSpPr>
          <p:spPr bwMode="auto">
            <a:xfrm>
              <a:off x="303213" y="2261254"/>
              <a:ext cx="3505200" cy="37295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b" anchorCtr="0" forceAA="0" compatLnSpc="1">
              <a:prstTxWarp prst="textNoShape">
                <a:avLst/>
              </a:prstTxWarp>
              <a:noAutofit/>
            </a:bodyPr>
            <a:lstStyle/>
            <a:p>
              <a:pPr algn="ctr" defTabSz="699009" fontAlgn="base">
                <a:spcBef>
                  <a:spcPct val="0"/>
                </a:spcBef>
                <a:spcAft>
                  <a:spcPct val="0"/>
                </a:spcAft>
              </a:pPr>
              <a:endParaRPr lang="en-US" sz="2038" spc="-39"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3213" y="1491720"/>
              <a:ext cx="3505200" cy="694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6" tIns="34963" rIns="34963" bIns="69926" numCol="1" spcCol="0" rtlCol="0" fromWordArt="0" anchor="ctr" anchorCtr="0" forceAA="0" compatLnSpc="1">
              <a:prstTxWarp prst="textNoShape">
                <a:avLst/>
              </a:prstTxWarp>
              <a:noAutofit/>
            </a:bodyPr>
            <a:lstStyle/>
            <a:p>
              <a:pPr marL="124584" defTabSz="699009" fontAlgn="base">
                <a:spcBef>
                  <a:spcPct val="0"/>
                </a:spcBef>
                <a:spcAft>
                  <a:spcPct val="0"/>
                </a:spcAft>
              </a:pPr>
              <a:r>
                <a:rPr lang="en-US" sz="2448" dirty="0">
                  <a:gradFill>
                    <a:gsLst>
                      <a:gs pos="0">
                        <a:srgbClr val="FFFFFF"/>
                      </a:gs>
                      <a:gs pos="100000">
                        <a:srgbClr val="FFFFFF"/>
                      </a:gs>
                    </a:gsLst>
                    <a:lin ang="5400000" scaled="0"/>
                  </a:gradFill>
                  <a:ea typeface="Segoe UI" pitchFamily="34" charset="0"/>
                  <a:cs typeface="Segoe UI" pitchFamily="34" charset="0"/>
                </a:rPr>
                <a:t>Products and platforms</a:t>
              </a:r>
            </a:p>
          </p:txBody>
        </p:sp>
        <p:sp>
          <p:nvSpPr>
            <p:cNvPr id="45" name="Freeform 5"/>
            <p:cNvSpPr>
              <a:spLocks noEditPoints="1"/>
            </p:cNvSpPr>
            <p:nvPr/>
          </p:nvSpPr>
          <p:spPr bwMode="auto">
            <a:xfrm>
              <a:off x="672594" y="3107662"/>
              <a:ext cx="2613044" cy="524833"/>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46" name="Freeform 23"/>
            <p:cNvSpPr>
              <a:spLocks noChangeAspect="1" noEditPoints="1"/>
            </p:cNvSpPr>
            <p:nvPr/>
          </p:nvSpPr>
          <p:spPr bwMode="black">
            <a:xfrm>
              <a:off x="734585" y="4257676"/>
              <a:ext cx="2504559" cy="792094"/>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sz="1800" dirty="0">
                <a:solidFill>
                  <a:srgbClr val="505050"/>
                </a:solidFill>
              </a:endParaRPr>
            </a:p>
          </p:txBody>
        </p:sp>
      </p:grpSp>
    </p:spTree>
    <p:extLst>
      <p:ext uri="{BB962C8B-B14F-4D97-AF65-F5344CB8AC3E}">
        <p14:creationId xmlns:p14="http://schemas.microsoft.com/office/powerpoint/2010/main" val="20413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3.74316E-6 -2.96296E-6 L -0.19706 -2.96296E-6 " pathEditMode="relative" rAng="0" ptsTypes="AA">
                                      <p:cBhvr>
                                        <p:cTn id="6" dur="800" fill="hold"/>
                                        <p:tgtEl>
                                          <p:spTgt spid="2"/>
                                        </p:tgtEl>
                                        <p:attrNameLst>
                                          <p:attrName>ppt_x</p:attrName>
                                          <p:attrName>ppt_y</p:attrName>
                                        </p:attrNameLst>
                                      </p:cBhvr>
                                      <p:rCtr x="-9859" y="0"/>
                                    </p:animMotion>
                                  </p:childTnLst>
                                </p:cTn>
                              </p:par>
                              <p:par>
                                <p:cTn id="7" presetID="63" presetClass="path" presetSubtype="0" decel="100000" fill="hold" nodeType="withEffect">
                                  <p:stCondLst>
                                    <p:cond delay="0"/>
                                  </p:stCondLst>
                                  <p:childTnLst>
                                    <p:animMotion origin="layout" path="M -3.01641E-6 -2.96296E-6 L 0.19432 -2.96296E-6 " pathEditMode="relative" rAng="0" ptsTypes="AA">
                                      <p:cBhvr>
                                        <p:cTn id="8" dur="800" fill="hold"/>
                                        <p:tgtEl>
                                          <p:spTgt spid="4"/>
                                        </p:tgtEl>
                                        <p:attrNameLst>
                                          <p:attrName>ppt_x</p:attrName>
                                          <p:attrName>ppt_y</p:attrName>
                                        </p:attrNameLst>
                                      </p:cBhvr>
                                      <p:rCtr x="9716" y="0"/>
                                    </p:animMotion>
                                  </p:childTnLst>
                                </p:cTn>
                              </p:par>
                              <p:par>
                                <p:cTn id="9" presetID="10" presetClass="entr" presetSubtype="0" fill="hold" grpId="0" nodeType="withEffect">
                                  <p:stCondLst>
                                    <p:cond delay="85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2000"/>
                                        <p:tgtEl>
                                          <p:spTgt spid="70"/>
                                        </p:tgtEl>
                                      </p:cBhvr>
                                    </p:animEffect>
                                  </p:childTnLst>
                                </p:cTn>
                              </p:par>
                              <p:par>
                                <p:cTn id="12" presetID="10" presetClass="entr" presetSubtype="0" fill="hold" nodeType="withEffect">
                                  <p:stCondLst>
                                    <p:cond delay="105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000"/>
                                        <p:tgtEl>
                                          <p:spTgt spid="78"/>
                                        </p:tgtEl>
                                      </p:cBhvr>
                                    </p:animEffect>
                                  </p:childTnLst>
                                </p:cTn>
                              </p:par>
                              <p:par>
                                <p:cTn id="15" presetID="10" presetClass="entr" presetSubtype="0" fill="hold" nodeType="withEffect">
                                  <p:stCondLst>
                                    <p:cond delay="115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2000"/>
                                        <p:tgtEl>
                                          <p:spTgt spid="72"/>
                                        </p:tgtEl>
                                      </p:cBhvr>
                                    </p:animEffect>
                                  </p:childTnLst>
                                </p:cTn>
                              </p:par>
                              <p:par>
                                <p:cTn id="18" presetID="10" presetClass="entr" presetSubtype="0" fill="hold" nodeType="withEffect">
                                  <p:stCondLst>
                                    <p:cond delay="125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2000"/>
                                        <p:tgtEl>
                                          <p:spTgt spid="75"/>
                                        </p:tgtEl>
                                      </p:cBhvr>
                                    </p:animEffect>
                                  </p:childTnLst>
                                </p:cTn>
                              </p:par>
                              <p:par>
                                <p:cTn id="21" presetID="10" presetClass="entr" presetSubtype="0" fill="hold" nodeType="withEffect">
                                  <p:stCondLst>
                                    <p:cond delay="135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2000"/>
                                        <p:tgtEl>
                                          <p:spTgt spid="87"/>
                                        </p:tgtEl>
                                      </p:cBhvr>
                                    </p:animEffect>
                                  </p:childTnLst>
                                </p:cTn>
                              </p:par>
                              <p:par>
                                <p:cTn id="24" presetID="10" presetClass="entr" presetSubtype="0" fill="hold" nodeType="withEffect">
                                  <p:stCondLst>
                                    <p:cond delay="14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000"/>
                                        <p:tgtEl>
                                          <p:spTgt spid="81"/>
                                        </p:tgtEl>
                                      </p:cBhvr>
                                    </p:animEffect>
                                  </p:childTnLst>
                                </p:cTn>
                              </p:par>
                              <p:par>
                                <p:cTn id="27" presetID="10" presetClass="entr" presetSubtype="0" fill="hold" nodeType="withEffect">
                                  <p:stCondLst>
                                    <p:cond delay="155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000"/>
                                        <p:tgtEl>
                                          <p:spTgt spid="84"/>
                                        </p:tgtEl>
                                      </p:cBhvr>
                                    </p:animEffect>
                                  </p:childTnLst>
                                </p:cTn>
                              </p:par>
                              <p:par>
                                <p:cTn id="30" presetID="10" presetClass="entr" presetSubtype="0" fill="hold" grpId="0" nodeType="withEffect">
                                  <p:stCondLst>
                                    <p:cond delay="16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a:t>Adding your </a:t>
            </a:r>
            <a:r>
              <a:rPr lang="en-US" b="0" dirty="0" smtClean="0"/>
              <a:t>first add-in</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000287736"/>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2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1_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2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9.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Chakkaradeep (Chaks) Chinnakonda Chandran</DisplayName>
        <AccountId>285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D018A-B68C-4382-B334-319055AF8637}">
  <ds:schemaRefs>
    <ds:schemaRef ds:uri="http://schemas.microsoft.com/sharepoint/v3/contenttype/forms"/>
  </ds:schemaRefs>
</ds:datastoreItem>
</file>

<file path=customXml/itemProps2.xml><?xml version="1.0" encoding="utf-8"?>
<ds:datastoreItem xmlns:ds="http://schemas.openxmlformats.org/officeDocument/2006/customXml" ds:itemID="{1E2C87EC-C796-48CF-A1ED-51EC3C3FFFA2}">
  <ds:schemaRefs>
    <ds:schemaRef ds:uri="http://schemas.openxmlformats.org/package/2006/metadata/core-properties"/>
    <ds:schemaRef ds:uri="5fad15d0-477e-40da-a20d-40d4ca777cbd"/>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3.xml><?xml version="1.0" encoding="utf-8"?>
<ds:datastoreItem xmlns:ds="http://schemas.openxmlformats.org/officeDocument/2006/customXml" ds:itemID="{890F2F74-9098-42B9-BEE7-84AD4E57FD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2311</Words>
  <Application>Microsoft Office PowerPoint</Application>
  <PresentationFormat>Custom</PresentationFormat>
  <Paragraphs>278</Paragraphs>
  <Slides>34</Slides>
  <Notes>22</Notes>
  <HiddenSlides>1</HiddenSlides>
  <MMClips>0</MMClips>
  <ScaleCrop>false</ScaleCrop>
  <HeadingPairs>
    <vt:vector size="6" baseType="variant">
      <vt:variant>
        <vt:lpstr>Fonts Used</vt:lpstr>
      </vt:variant>
      <vt:variant>
        <vt:i4>13</vt:i4>
      </vt:variant>
      <vt:variant>
        <vt:lpstr>Theme</vt:lpstr>
      </vt:variant>
      <vt:variant>
        <vt:i4>14</vt:i4>
      </vt:variant>
      <vt:variant>
        <vt:lpstr>Slide Titles</vt:lpstr>
      </vt:variant>
      <vt:variant>
        <vt:i4>34</vt:i4>
      </vt:variant>
    </vt:vector>
  </HeadingPairs>
  <TitlesOfParts>
    <vt:vector size="61" baseType="lpstr">
      <vt:lpstr>Arial</vt:lpstr>
      <vt:lpstr>Avenir LT Pro 45 Book</vt:lpstr>
      <vt:lpstr>Calibri</vt:lpstr>
      <vt:lpstr>Calibri Light</vt:lpstr>
      <vt:lpstr>Consolas</vt:lpstr>
      <vt:lpstr>Courier New</vt:lpstr>
      <vt:lpstr>ＭＳ Ｐゴシック</vt:lpstr>
      <vt:lpstr>Segoe Light</vt:lpstr>
      <vt:lpstr>Segoe Pro Light</vt:lpstr>
      <vt:lpstr>Segoe UI</vt:lpstr>
      <vt:lpstr>Segoe UI Light</vt:lpstr>
      <vt:lpstr>Segoe UI Semibold</vt:lpstr>
      <vt:lpstr>Wingdings</vt:lpstr>
      <vt:lpstr>5-30055_Office Template 2012 - 16x9 - White Background</vt:lpstr>
      <vt:lpstr>TechEd 2014 Dk Blue</vt:lpstr>
      <vt:lpstr>1_Metro Presentation</vt:lpstr>
      <vt:lpstr>2_Metro Presentation</vt:lpstr>
      <vt:lpstr>TEE14 Speaker PPT Template</vt:lpstr>
      <vt:lpstr>2_TEE14 Speaker PPT Template</vt:lpstr>
      <vt:lpstr>1_5-30055_Office Template 2012 - 16x9 - White Background</vt:lpstr>
      <vt:lpstr>2_5-30055_Office Template 2012 - 16x9 - White Background</vt:lpstr>
      <vt:lpstr>5-30610_Microsoft_Ignite_Keynote_Template_CUSTOM_LIGHT</vt:lpstr>
      <vt:lpstr>2_5-30610_Microsoft_Ignite_Keynote_Template_CUSTOM_LIGHT</vt:lpstr>
      <vt:lpstr>1_5-30610_Microsoft_Ignite_Keynote_Template_CUSTOM_LIGHT</vt:lpstr>
      <vt:lpstr>3_5-30055_Office Template 2012 - 16x9 - White Background</vt:lpstr>
      <vt:lpstr>5-30629_Build_Template_WHITE</vt:lpstr>
      <vt:lpstr>Office Theme</vt:lpstr>
      <vt:lpstr>Office 365 Development</vt:lpstr>
      <vt:lpstr>Getting started with Office Add-ins</vt:lpstr>
      <vt:lpstr>Agenda</vt:lpstr>
      <vt:lpstr>Developer vision</vt:lpstr>
      <vt:lpstr>Intro to the Office Add-ins</vt:lpstr>
      <vt:lpstr>Contextual Add-ins</vt:lpstr>
      <vt:lpstr>Introducing the Add-in model</vt:lpstr>
      <vt:lpstr>Modern Add-in development </vt:lpstr>
      <vt:lpstr>PowerPoint Presentation</vt:lpstr>
      <vt:lpstr>Office Add-ins</vt:lpstr>
      <vt:lpstr>Office 2013/2016 development scenarios</vt:lpstr>
      <vt:lpstr>Anatomy</vt:lpstr>
      <vt:lpstr>Office Add-ins A new way to build extensions for Office</vt:lpstr>
      <vt:lpstr>Contextual Mail Add-in</vt:lpstr>
      <vt:lpstr>Office Add-ins A new way to build extensions for Office</vt:lpstr>
      <vt:lpstr>Task Pane Add-in</vt:lpstr>
      <vt:lpstr>Office Add-ins A new way to build extensions for Office</vt:lpstr>
      <vt:lpstr>Content Add-in</vt:lpstr>
      <vt:lpstr>Office Add-ins A new way to build extensions for Office</vt:lpstr>
      <vt:lpstr>Add-in Command</vt:lpstr>
      <vt:lpstr>PowerPoint Presentation</vt:lpstr>
      <vt:lpstr>Getting started</vt:lpstr>
      <vt:lpstr>Development Options – Napa</vt:lpstr>
      <vt:lpstr>Development Options – Visual Studio</vt:lpstr>
      <vt:lpstr>Development Options – Other</vt:lpstr>
      <vt:lpstr>Office UI Fabric</vt:lpstr>
      <vt:lpstr>PowerPoint Presentation</vt:lpstr>
      <vt:lpstr>Add-in Roadmap</vt:lpstr>
      <vt:lpstr>Conclusion</vt:lpstr>
      <vt:lpstr>Summary</vt:lpstr>
      <vt:lpstr>Further reading…</vt:lpstr>
      <vt:lpstr>Developer Program Launch</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2014-06-20T16:01:45Z</dcterms:created>
  <dcterms:modified xsi:type="dcterms:W3CDTF">2015-12-21T17:56:26Z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IsMyDocuments">
    <vt:bool>true</vt:bool>
  </property>
  <property fmtid="{D5CDD505-2E9C-101B-9397-08002B2CF9AE}" pid="4" name="DocVizMetadataToken">
    <vt:lpwstr>300x277x1</vt:lpwstr>
  </property>
</Properties>
</file>